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75" r:id="rId4"/>
    <p:sldId id="276" r:id="rId5"/>
    <p:sldId id="292" r:id="rId6"/>
    <p:sldId id="293" r:id="rId7"/>
    <p:sldId id="294" r:id="rId8"/>
    <p:sldId id="273" r:id="rId9"/>
    <p:sldId id="296" r:id="rId10"/>
    <p:sldId id="268" r:id="rId1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A7143F"/>
    <a:srgbClr val="800000"/>
    <a:srgbClr val="A31403"/>
    <a:srgbClr val="F8F8F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C40EFE-F1E1-4003-8C48-1F9CD3A2EA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921B29-5F68-49D3-BAED-0D8E431E41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03BBF0-BC03-427D-AC7B-7EF2035722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E936541-ACA0-4832-8E28-78E8434B7F2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96B038-0136-48CE-83BE-58FF479198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C215E2F-F5F7-4B32-AF94-FD7B09120A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AAE32A-DCAB-46FD-AD5D-17C82F83E5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A2FD9D-383E-4A7A-9AAB-41DCFF7B833E}" type="datetimeFigureOut">
              <a:rPr lang="cs-CZ"/>
              <a:pPr>
                <a:defRPr/>
              </a:pPr>
              <a:t>24.03.2022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D63F6DDD-C9AB-4A42-8C21-B712510963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024BDFE4-4A51-40C9-860C-13543CBAF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7EAAD8-2AD4-4194-A8DE-DE6B63A94F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382D89-94EF-46F8-9AFC-386487A5A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0D559E-BDC5-4D73-8AC7-93A15F280A2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27A0861D-C36A-4FA9-9242-382C6B52EC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8690A0F8-BD9C-4AF2-A5D1-50FDD204CC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4C9E587C-5400-40F3-AC94-93867F2F91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20C8B-9931-42B0-BB00-2FE02865D0C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ROPPT">
            <a:extLst>
              <a:ext uri="{FF2B5EF4-FFF2-40B4-BE49-F238E27FC236}">
                <a16:creationId xmlns:a16="http://schemas.microsoft.com/office/drawing/2014/main" id="{A86FB1BE-CDB1-4AA1-BF9E-EF98C1438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200900" cy="865187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581525"/>
            <a:ext cx="5759450" cy="1679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60287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515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61198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61198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3007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9720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9639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9300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824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4443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60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9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425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OPPT2">
            <a:extLst>
              <a:ext uri="{FF2B5EF4-FFF2-40B4-BE49-F238E27FC236}">
                <a16:creationId xmlns:a16="http://schemas.microsoft.com/office/drawing/2014/main" id="{DFBAEFEF-63E6-41DC-B408-C61E85BA95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B1EE604-637F-4632-AA5D-83DCD45DB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549275"/>
            <a:ext cx="5473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B52496C-28A8-4CD4-965F-72121A597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a.stribrna@kraj-lb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062C5B3-E790-4BB0-959A-59877C7514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416800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400" dirty="0"/>
              <a:t>Ekonomická část</a:t>
            </a:r>
            <a:br>
              <a:rPr lang="cs-CZ" sz="2400" dirty="0"/>
            </a:br>
            <a:r>
              <a:rPr lang="cs-CZ" sz="2000" dirty="0"/>
              <a:t>(oddělení nepřímých nákladů)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CFE9A3-95B8-4CA4-9E84-587ED4A4A4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92275" y="5013325"/>
            <a:ext cx="6480175" cy="124777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cs-CZ" altLang="cs-CZ" dirty="0"/>
              <a:t>24. března 2022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dirty="0"/>
              <a:t>Ing. Michaela Stříbrná</a:t>
            </a:r>
          </a:p>
          <a:p>
            <a:pPr algn="r" eaLnBrk="1" hangingPunct="1">
              <a:lnSpc>
                <a:spcPct val="90000"/>
              </a:lnSpc>
            </a:pPr>
            <a:r>
              <a:rPr lang="cs-CZ" altLang="cs-CZ" dirty="0"/>
              <a:t>vedoucí </a:t>
            </a:r>
            <a:r>
              <a:rPr lang="cs-CZ" altLang="cs-CZ" dirty="0" err="1"/>
              <a:t>odd.finan.nepř.nákladů</a:t>
            </a:r>
            <a:endParaRPr lang="cs-CZ" altLang="cs-CZ" dirty="0"/>
          </a:p>
          <a:p>
            <a:pPr algn="r" eaLnBrk="1" hangingPunct="1">
              <a:lnSpc>
                <a:spcPct val="90000"/>
              </a:lnSpc>
            </a:pPr>
            <a:r>
              <a:rPr lang="cs-CZ" altLang="cs-CZ" dirty="0"/>
              <a:t>(</a:t>
            </a:r>
            <a:r>
              <a:rPr lang="cs-CZ" altLang="cs-CZ" dirty="0">
                <a:hlinkClick r:id="rId2"/>
              </a:rPr>
              <a:t>michaela.stribrna@kraj-lbc.cz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AC0D646B-9AFA-447D-9698-5F2602C05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Tx/>
              <a:buNone/>
            </a:pPr>
            <a:endParaRPr lang="cs-CZ" altLang="cs-CZ" b="1"/>
          </a:p>
          <a:p>
            <a:pPr algn="ctr" eaLnBrk="1" hangingPunct="1">
              <a:buFontTx/>
              <a:buNone/>
            </a:pPr>
            <a:endParaRPr lang="cs-CZ" altLang="cs-CZ" b="1"/>
          </a:p>
          <a:p>
            <a:pPr algn="ctr" eaLnBrk="1" hangingPunct="1">
              <a:buFontTx/>
              <a:buNone/>
            </a:pPr>
            <a:endParaRPr lang="cs-CZ" altLang="cs-CZ" b="1"/>
          </a:p>
          <a:p>
            <a:pPr algn="ctr" eaLnBrk="1" hangingPunct="1">
              <a:buFontTx/>
              <a:buNone/>
            </a:pPr>
            <a:r>
              <a:rPr lang="cs-CZ" altLang="cs-CZ" b="1"/>
              <a:t> </a:t>
            </a:r>
            <a:r>
              <a:rPr lang="cs-CZ" altLang="cs-CZ" sz="2400" b="1"/>
              <a:t>Děkuji za pozornost</a:t>
            </a:r>
          </a:p>
          <a:p>
            <a:pPr algn="ctr" eaLnBrk="1" hangingPunct="1">
              <a:buFontTx/>
              <a:buNone/>
            </a:pPr>
            <a:endParaRPr lang="cs-CZ" altLang="cs-CZ" sz="2400" b="1"/>
          </a:p>
          <a:p>
            <a:pPr algn="ctr" eaLnBrk="1" hangingPunct="1">
              <a:buFontTx/>
              <a:buNone/>
            </a:pPr>
            <a:endParaRPr lang="cs-CZ" altLang="cs-CZ" b="1"/>
          </a:p>
          <a:p>
            <a:pPr algn="ctr" eaLnBrk="1" hangingPunct="1">
              <a:buFontTx/>
              <a:buNone/>
            </a:pPr>
            <a:r>
              <a:rPr lang="cs-CZ" altLang="cs-CZ" sz="1400" b="1"/>
              <a:t>	      Ing. Michaela Stříbrná</a:t>
            </a:r>
          </a:p>
          <a:p>
            <a:pPr algn="ctr" eaLnBrk="1" hangingPunct="1">
              <a:buFontTx/>
              <a:buNone/>
            </a:pPr>
            <a:r>
              <a:rPr lang="cs-CZ" altLang="cs-CZ" sz="1400" b="1"/>
              <a:t>				   vedoucí odd. financování nepřímých nákladů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8E100CE-579F-49F3-BD2C-8F1AE074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Účetní závěrky a výsledky hospodaření za rok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492EF-660E-4BA5-BC72-B86E1718E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dirty="0"/>
          </a:p>
          <a:p>
            <a:pPr algn="just">
              <a:defRPr/>
            </a:pPr>
            <a:endParaRPr lang="cs-CZ" b="1" dirty="0"/>
          </a:p>
          <a:p>
            <a:pPr algn="just">
              <a:defRPr/>
            </a:pPr>
            <a:r>
              <a:rPr lang="cs-CZ" b="1" dirty="0"/>
              <a:t>účetní závěrky za rok 2021</a:t>
            </a:r>
            <a:r>
              <a:rPr lang="cs-CZ" dirty="0"/>
              <a:t> (vč. výsledků hospodaření) bude projednávat rada kraje </a:t>
            </a:r>
            <a:r>
              <a:rPr lang="cs-CZ" b="1" dirty="0"/>
              <a:t>dne </a:t>
            </a:r>
            <a:r>
              <a:rPr lang="cs-CZ" b="1" u="sng" dirty="0"/>
              <a:t>5. 4.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sz="1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sz="1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sz="1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sz="1000" dirty="0"/>
          </a:p>
          <a:p>
            <a:pPr algn="just">
              <a:defRPr/>
            </a:pPr>
            <a:r>
              <a:rPr lang="cs-CZ" b="1" dirty="0"/>
              <a:t>finanční dokumenty na rok 2022 </a:t>
            </a:r>
            <a:r>
              <a:rPr lang="cs-CZ" dirty="0"/>
              <a:t>budou projednány v radě kraje </a:t>
            </a:r>
            <a:r>
              <a:rPr lang="cs-CZ" b="1" dirty="0"/>
              <a:t>dne </a:t>
            </a:r>
            <a:r>
              <a:rPr lang="cs-CZ" b="1" u="sng" dirty="0"/>
              <a:t>19. 4.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679B9C5-4C6F-460A-80B6-482DC2E6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564" y="549275"/>
            <a:ext cx="5473700" cy="647700"/>
          </a:xfrm>
        </p:spPr>
        <p:txBody>
          <a:bodyPr/>
          <a:lstStyle/>
          <a:p>
            <a:pPr algn="ctr"/>
            <a:r>
              <a:rPr lang="cs-CZ" altLang="cs-CZ" dirty="0"/>
              <a:t>Výsledky hospodaření za rok 2021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6ADA6E9-1A82-4768-8385-AC19934A41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29600" cy="5256213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altLang="cs-CZ" dirty="0"/>
              <a:t>59 příspěvkových organizací OŠMTS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/>
              <a:t>zisk –  54 PO ve výši : 19.793.608,89 </a:t>
            </a:r>
            <a:r>
              <a:rPr lang="cs-CZ" altLang="cs-CZ" sz="2200" b="1" dirty="0">
                <a:solidFill>
                  <a:srgbClr val="292929"/>
                </a:solidFill>
              </a:rPr>
              <a:t>Kč </a:t>
            </a:r>
          </a:p>
          <a:p>
            <a:pPr marL="1828800" lvl="4" indent="0" eaLnBrk="1" hangingPunct="1">
              <a:buNone/>
              <a:defRPr/>
            </a:pPr>
            <a:r>
              <a:rPr lang="cs-CZ" altLang="cs-CZ" sz="2200" b="1" dirty="0">
                <a:solidFill>
                  <a:srgbClr val="292929"/>
                </a:solidFill>
              </a:rPr>
              <a:t>(po zdanění)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vyrovnaný výsledek hospodaření (0 Kč): 4 PO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ztráta - 1 PO ve výši: 32.808,55 Kč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 eaLnBrk="1" hangingPunct="1">
              <a:buFontTx/>
              <a:buChar char="-"/>
              <a:defRPr/>
            </a:pPr>
            <a:r>
              <a:rPr lang="cs-CZ" dirty="0"/>
              <a:t>ztráta v hlavní činnosti ve výši – 422.793,38 Kč (6 PO)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ztráta v doplňkové činnosti – 0 PO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dirty="0"/>
              <a:t>rok 2020		7 PO výše ztráty      1.223.163,11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    rok 2019		4 PO 			  896.891,40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    rok 2018		3 PO 			  292.236,97 Kč</a:t>
            </a:r>
          </a:p>
          <a:p>
            <a:pPr eaLnBrk="1" hangingPunct="1">
              <a:buFontTx/>
              <a:buNone/>
              <a:defRPr/>
            </a:pPr>
            <a:r>
              <a:rPr lang="cs-CZ" dirty="0"/>
              <a:t>			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84ADF9C1-6832-4A4C-9DFB-C96E8D312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Výsledky hospodaření za rok 2021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667FAA-A220-4783-A2EA-A935CA0DA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341438"/>
            <a:ext cx="8229600" cy="5256212"/>
          </a:xfrm>
        </p:spPr>
        <p:txBody>
          <a:bodyPr/>
          <a:lstStyle/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Výsledek hospodaření (před zdaň.) 21.494.947,34 Kč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Výsledek hospodaření (po zdaň.)     19.793.608,89 Kč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Příděly do fondů:</a:t>
            </a:r>
          </a:p>
          <a:p>
            <a:pPr marL="381000" indent="-381000" eaLnBrk="1" hangingPunct="1">
              <a:defRPr/>
            </a:pPr>
            <a:r>
              <a:rPr lang="cs-CZ" altLang="cs-CZ" dirty="0"/>
              <a:t>do fondu rezervního:  18.463.357,11 Kč                                       do fondu odměn:         1.202.875,69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úhrada ztráty z min. let   127.376,09 Kč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292929"/>
                </a:solidFill>
              </a:rPr>
              <a:t>Peněžní fondy - účetní stav k 31.12.2021 </a:t>
            </a:r>
            <a:r>
              <a:rPr lang="cs-CZ" altLang="cs-CZ" dirty="0"/>
              <a:t>(před přídělem zlepšeného HV)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Rezervní fond: 114.081.534,37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Fond investic:    62.483.935,10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Fond odměn:     16.909.878,15 Kč</a:t>
            </a:r>
          </a:p>
          <a:p>
            <a:pPr marL="381000" indent="-381000" eaLnBrk="1" hangingPunct="1">
              <a:defRPr/>
            </a:pPr>
            <a:endParaRPr lang="cs-CZ" altLang="cs-CZ" dirty="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0AC62C0-A363-47C1-9DE7-A8556B945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549275"/>
            <a:ext cx="5689600" cy="647700"/>
          </a:xfrm>
        </p:spPr>
        <p:txBody>
          <a:bodyPr/>
          <a:lstStyle/>
          <a:p>
            <a:pPr algn="ctr"/>
            <a:r>
              <a:rPr lang="cs-CZ" altLang="cs-CZ" dirty="0"/>
              <a:t>Konečný rozpočet OŠMTS za rok 2021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FA0C59AF-97C0-452D-BC1B-CE039AD1D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Příspěvek od zřizovatele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celkem kap. 913 – příspěvkové organizace                                			</a:t>
            </a:r>
            <a:r>
              <a:rPr lang="cs-CZ" b="1" dirty="0"/>
              <a:t>266.223.187,80 Kč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	v tom: na provoz – </a:t>
            </a:r>
            <a:r>
              <a:rPr lang="cs-CZ" dirty="0"/>
              <a:t>209.681.017,20 Kč</a:t>
            </a:r>
          </a:p>
          <a:p>
            <a:pPr marL="0" indent="0">
              <a:buNone/>
              <a:defRPr/>
            </a:pPr>
            <a:r>
              <a:rPr lang="cs-CZ" altLang="cs-CZ" dirty="0"/>
              <a:t>	           na odpisy –   33.455.125,84</a:t>
            </a:r>
            <a:r>
              <a:rPr lang="cs-CZ" dirty="0"/>
              <a:t> Kč</a:t>
            </a:r>
          </a:p>
          <a:p>
            <a:pPr marL="0" indent="0">
              <a:buNone/>
              <a:defRPr/>
            </a:pPr>
            <a:r>
              <a:rPr lang="cs-CZ" dirty="0"/>
              <a:t>		účelové příspěvky – 23.087.044,76 Kč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vratka zřizovateli za rok 2021 celkem  4.568.814,40 Kč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z toho vratka - odpisů: 609.540,36 Kč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	    - provoz. příspěvku: 3.424.884,80 Kč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	    - účel. dotací: 534.389,24 Kč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32D6CF0-EDD2-4731-B4F4-49537BC0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5256212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cs-CZ" altLang="cs-CZ" sz="1800" b="1" i="1" dirty="0"/>
          </a:p>
          <a:p>
            <a:pPr marL="0" indent="0" algn="ctr" eaLnBrk="1" hangingPunct="1">
              <a:buNone/>
            </a:pPr>
            <a:r>
              <a:rPr lang="cs-CZ" altLang="cs-CZ" sz="1800" b="1" i="1" dirty="0"/>
              <a:t>Výdaje na údržbu svěřeného majetku 2021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17 mil. Kč – úpravy prostor PPP Liberec, objekt Truhlářská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4 mil. Kč – úpravy prostor pro SPC v Jablonci, objekt Smetanova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2,7 mil. Kč – SPŠ technická, Jablonec n/N – rekonstrukce sociál. zařízení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11 mil. Kč – SUPŠ Turnov – oprava střechy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2,3 mil. Kč – Školní statek Frýdlant – odstranění havarijního stavu vodovodu v areálu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dokončení Centra odborného vzdělávání u SŠ řemesel a služeb, Jablonec n/N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z evropských dotací byl zateplen objekt dílen v ul. Pivovarská u SŠ Lomnice nad Popelkou za více než 10 mil. Kč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u="sng" dirty="0"/>
              <a:t>Připravují se projektové dokumentace pro investiční akce: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Rekonstrukce objektu DD ul. Pasecká, Jablonec nad Nisou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Rekonstrukce objektů v areálu Školní statek Frýdlant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Rekonstrukce prostor objektu DM Zeyerova pro využití ZŠ a MŠ pro tělesně postižené, Liberec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5B88E22-1DF9-4355-B021-AD7B02C4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48680"/>
            <a:ext cx="5473700" cy="6477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Plánované akce pro rok 2022</a:t>
            </a:r>
            <a:endParaRPr lang="cs-CZ" altLang="cs-CZ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5528ACD-70F5-46A7-9CBC-474FF890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SZŠ a SOŠ, Česká Lípa – Havárie rozvodů vody objekt E – 9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SŠSS a D, Liberec – Rekonstrukce elektrorozvodů objekt D – 10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G Dr. Randy, Jablonec n/N – Zajištění statiky objektu jídelny – 16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Gymnázium Mimoň – Oprava havarijního stavu střechy – 10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Dětský domov, Frýdlant – Oprava střechy – dolní objekt – 3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ZŠ a MŠ logopedická, Liberec – Vybudování parkovacích ploch – 9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Gymnázium, SOŠ a SZŠ, Jilemnice – Oplocení pozemku školy – 2,5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pokračuje oprava střechy u hl. budovy SPŠSE a VOŠ Liberec – za více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	než 40 mil. Kč.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914AB20A-9451-4EDE-8BA1-12FBB4441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 w="0"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ZPRÁVY O ČINNOSTI ORGANIZACE ZA ROK 2021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eaLnBrk="1" hangingPunct="1">
              <a:defRPr/>
            </a:pPr>
            <a:r>
              <a:rPr lang="cs-CZ" altLang="cs-CZ" dirty="0"/>
              <a:t>Termíny individuálního projednávání: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	   18. 5., 19. 5., 24. 5.  a 25. 5. 2022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eaLnBrk="1" hangingPunct="1">
              <a:defRPr/>
            </a:pPr>
            <a:r>
              <a:rPr lang="cs-CZ" altLang="cs-CZ" dirty="0"/>
              <a:t>Časový harmonogram + pokyny ke zpracování zprávy o činnosti budou rozeslány </a:t>
            </a:r>
            <a:r>
              <a:rPr lang="cs-CZ" altLang="cs-CZ" b="1" dirty="0"/>
              <a:t>do 8. 4. 2022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E44EC2AD-6D15-4D31-837A-64AC84E7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INFORMACE/ÚKOLY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51C2E4-1935-44E6-96EF-A086028E0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Seminář: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</a:t>
            </a:r>
            <a:r>
              <a:rPr lang="cs-CZ" b="1" dirty="0"/>
              <a:t>POVINNÁ ŠKOLENÍ: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25. a 29. 3. – Vztahy PO a zřizovatel + novinky 2022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</a:t>
            </a:r>
            <a:r>
              <a:rPr lang="cs-CZ" b="1" dirty="0"/>
              <a:t>NEPOVINNÁ ŠKOLENÍ – pro začátečníky: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/>
              <a:t>    </a:t>
            </a:r>
            <a:r>
              <a:rPr lang="cs-CZ" dirty="0"/>
              <a:t>27. 4. – Transferový dlouhodobý majetek + odpisy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</a:t>
            </a:r>
            <a:r>
              <a:rPr lang="cs-CZ" b="1" dirty="0"/>
              <a:t>PŘIPRAVUJEME: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  FKSP, SPISOVÁ SLUŽBA – POVINNÉ ŠKOLENÍ</a:t>
            </a:r>
            <a:endParaRPr lang="cs-CZ" sz="1800" dirty="0"/>
          </a:p>
          <a:p>
            <a:pPr>
              <a:defRPr/>
            </a:pPr>
            <a:r>
              <a:rPr lang="cs-CZ" dirty="0"/>
              <a:t>Termín pro odevzdání účetních závěrek za 1Q/2022: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	13. 4. příspěvkové organizace (bez PAP)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	19. 4. organizace s PAP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DYNATECH a registr smluv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Obecné pokyny pro uzavírání nájemních smluv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památkově chráněné objekty – návrhy, termín byl 21. 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794</Words>
  <Application>Microsoft Office PowerPoint</Application>
  <PresentationFormat>Předvádění na obrazovce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Výchozí návrh</vt:lpstr>
      <vt:lpstr>Ekonomická část (oddělení nepřímých nákladů)</vt:lpstr>
      <vt:lpstr>Účetní závěrky a výsledky hospodaření za rok 2021</vt:lpstr>
      <vt:lpstr>Výsledky hospodaření za rok 2021</vt:lpstr>
      <vt:lpstr>Výsledky hospodaření za rok 2021</vt:lpstr>
      <vt:lpstr>Konečný rozpočet OŠMTS za rok 2021</vt:lpstr>
      <vt:lpstr>Prezentace aplikace PowerPoint</vt:lpstr>
      <vt:lpstr>Plánované akce pro rok 2022</vt:lpstr>
      <vt:lpstr>Prezentace aplikace PowerPoint</vt:lpstr>
      <vt:lpstr>INFORMACE/ÚKOLY</vt:lpstr>
      <vt:lpstr>Prezentace aplikace PowerPoint</vt:lpstr>
    </vt:vector>
  </TitlesOfParts>
  <Manager>Robert Gamba</Manager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porady ředitelů škol a školských zařízení</dc:title>
  <dc:subject>Administrativa</dc:subject>
  <dc:creator>Leoš Křeček</dc:creator>
  <cp:lastModifiedBy>Stříbrná Michaela</cp:lastModifiedBy>
  <cp:revision>248</cp:revision>
  <cp:lastPrinted>2022-03-23T16:08:58Z</cp:lastPrinted>
  <dcterms:created xsi:type="dcterms:W3CDTF">2007-06-26T22:35:24Z</dcterms:created>
  <dcterms:modified xsi:type="dcterms:W3CDTF">2022-03-24T07:01:19Z</dcterms:modified>
</cp:coreProperties>
</file>