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3" r:id="rId8"/>
    <p:sldId id="269" r:id="rId9"/>
    <p:sldId id="262" r:id="rId1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40781" y="3745313"/>
            <a:ext cx="44566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</a:t>
            </a:r>
          </a:p>
          <a:p>
            <a:pPr algn="r"/>
            <a:r>
              <a:rPr lang="cs-CZ" sz="2000" dirty="0"/>
              <a:t>Liberec</a:t>
            </a:r>
          </a:p>
          <a:p>
            <a:pPr algn="r"/>
            <a:r>
              <a:rPr lang="cs-CZ" sz="2000" dirty="0"/>
              <a:t>5. dubna 2024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Termíny porad v roce 2024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19. – 20. září – místo bude upřesněno</a:t>
            </a:r>
          </a:p>
          <a:p>
            <a:endParaRPr lang="cs-CZ" dirty="0"/>
          </a:p>
          <a:p>
            <a:r>
              <a:rPr lang="cs-CZ" dirty="0"/>
              <a:t> 12. prosince – KÚ LK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 Další organizační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plánované změny v rejstříku od 1. září 2025 je </a:t>
            </a:r>
            <a:br>
              <a:rPr lang="cs-CZ" dirty="0"/>
            </a:br>
            <a:r>
              <a:rPr lang="cs-CZ" dirty="0"/>
              <a:t>v roce 2024 nezbytné oznámit </a:t>
            </a:r>
            <a:r>
              <a:rPr lang="cs-CZ" b="1" u="sng" dirty="0"/>
              <a:t>do 30. června</a:t>
            </a:r>
            <a:endParaRPr lang="cs-CZ" dirty="0"/>
          </a:p>
          <a:p>
            <a:r>
              <a:rPr lang="cs-CZ" dirty="0"/>
              <a:t>změny webových stránek škol a ŠZ nutno oznámit  pro zajištění funkčnosti prokliků na  povinně zveřejňované údaje </a:t>
            </a:r>
          </a:p>
          <a:p>
            <a:pPr marL="0" indent="0">
              <a:buNone/>
            </a:pPr>
            <a:r>
              <a:rPr lang="cs-CZ" dirty="0"/>
              <a:t>   tereza.valaskova@kraj-lbc.cz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Školní stravování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4500" dirty="0"/>
              <a:t>zajištění školního stravování školními jídelnami zřizovanými Libereckým krajem pro žáky škol a ŠZ také zřizovaných Libereckým krajem -  jedná se o tzv. </a:t>
            </a:r>
            <a:r>
              <a:rPr lang="cs-CZ" sz="4500" b="1" dirty="0"/>
              <a:t>horizontální spolupráci </a:t>
            </a:r>
          </a:p>
          <a:p>
            <a:pPr marL="0" indent="0">
              <a:buNone/>
            </a:pPr>
            <a:endParaRPr lang="cs-CZ" sz="4500" dirty="0"/>
          </a:p>
          <a:p>
            <a:r>
              <a:rPr lang="cs-CZ" sz="4500" dirty="0"/>
              <a:t> není třeba soutěžit, k dispozici posudek</a:t>
            </a:r>
          </a:p>
          <a:p>
            <a:pPr marL="0" indent="0">
              <a:buNone/>
            </a:pPr>
            <a:r>
              <a:rPr lang="cs-CZ" sz="4500" dirty="0"/>
              <a:t> </a:t>
            </a:r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28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Školské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přechod z funkčního období </a:t>
            </a:r>
            <a:r>
              <a:rPr lang="cs-CZ" b="1" dirty="0"/>
              <a:t>členů školské rady </a:t>
            </a:r>
            <a:r>
              <a:rPr lang="cs-CZ" dirty="0"/>
              <a:t>na </a:t>
            </a:r>
            <a:r>
              <a:rPr lang="cs-CZ" b="1" dirty="0"/>
              <a:t>funkční období školské rady </a:t>
            </a:r>
            <a:endParaRPr lang="cs-CZ" dirty="0"/>
          </a:p>
          <a:p>
            <a:r>
              <a:rPr lang="cs-CZ" dirty="0"/>
              <a:t>na základě novely školského zákona</a:t>
            </a:r>
          </a:p>
          <a:p>
            <a:r>
              <a:rPr lang="cs-CZ" dirty="0"/>
              <a:t>bez přechodných ustanovení  </a:t>
            </a:r>
          </a:p>
          <a:p>
            <a:r>
              <a:rPr lang="cs-CZ" dirty="0"/>
              <a:t>prosím školy o sdělení nejvhodnějšího termínu, kdy změnu realizovat, a to do 30.6.2024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Ropná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…sice nenastala, ale je třeba se na ni odpovědně připravit!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 15. 5. nutno nahlásit počty vozidel a odhad týdenní spotřeby PHM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příštím týdnu – e-mail s podrobnostmi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07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DPP a DPČ po novele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Užití ustanovení ZP týkající se pracovního poměru</a:t>
            </a:r>
            <a:r>
              <a:rPr lang="cs-CZ" sz="2400" dirty="0"/>
              <a:t>:</a:t>
            </a:r>
          </a:p>
          <a:p>
            <a:pPr algn="just"/>
            <a:r>
              <a:rPr lang="cs-CZ" sz="1800" b="1" dirty="0">
                <a:effectLst/>
                <a:ea typeface="Calibri" panose="020F0502020204030204" pitchFamily="34" charset="0"/>
                <a:cs typeface="Aptos" panose="020B0004020202020204" pitchFamily="34" charset="0"/>
              </a:rPr>
              <a:t>NE</a:t>
            </a:r>
          </a:p>
          <a:p>
            <a:pPr marL="0" indent="0" algn="just">
              <a:buNone/>
            </a:pPr>
            <a:r>
              <a:rPr lang="cs-CZ" sz="1800" dirty="0">
                <a:ea typeface="Calibri" panose="020F0502020204030204" pitchFamily="34" charset="0"/>
                <a:cs typeface="Aptos" panose="020B0004020202020204" pitchFamily="34" charset="0"/>
              </a:rPr>
              <a:t>     - převedení na jinou práci a přeložení, dočasné přidělení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Aptos" panose="020B0004020202020204" pitchFamily="34" charset="0"/>
              </a:rPr>
              <a:t>     - skončení pracovního poměru, odstupné</a:t>
            </a:r>
          </a:p>
          <a:p>
            <a:pPr marL="0" indent="0" algn="just">
              <a:buNone/>
            </a:pPr>
            <a:r>
              <a:rPr lang="cs-CZ" sz="1800" dirty="0">
                <a:ea typeface="Calibri" panose="020F0502020204030204" pitchFamily="34" charset="0"/>
                <a:cs typeface="Aptos" panose="020B0004020202020204" pitchFamily="34" charset="0"/>
              </a:rPr>
              <a:t>     - odměňování (s výjimkou min. mzdy), náhrady – cestovní a při HO</a:t>
            </a:r>
            <a:endParaRPr lang="cs-CZ" sz="1800" dirty="0"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algn="just"/>
            <a:r>
              <a:rPr lang="cs-CZ" sz="1800" b="1" dirty="0">
                <a:effectLst/>
                <a:ea typeface="Calibri" panose="020F0502020204030204" pitchFamily="34" charset="0"/>
                <a:cs typeface="Aptos" panose="020B0004020202020204" pitchFamily="34" charset="0"/>
              </a:rPr>
              <a:t>ANO</a:t>
            </a:r>
            <a:endParaRPr lang="cs-CZ" sz="1800" dirty="0"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cs-CZ" sz="2400" dirty="0"/>
              <a:t>    - </a:t>
            </a:r>
            <a:r>
              <a:rPr lang="cs-CZ" sz="1800" dirty="0"/>
              <a:t>všeobecná, společná, přechodná, závěrečná ustanovení</a:t>
            </a:r>
          </a:p>
          <a:p>
            <a:pPr marL="0" indent="0">
              <a:buNone/>
            </a:pPr>
            <a:r>
              <a:rPr lang="cs-CZ" sz="1800" dirty="0"/>
              <a:t>      - pracovní doba a doba odpočinku, BOZP, pracovní podmínky </a:t>
            </a:r>
          </a:p>
          <a:p>
            <a:pPr marL="0" indent="0">
              <a:buNone/>
            </a:pPr>
            <a:r>
              <a:rPr lang="cs-CZ" sz="1800" dirty="0"/>
              <a:t>      - překážky v práci na straně zaměstnavatele</a:t>
            </a:r>
          </a:p>
          <a:p>
            <a:pPr marL="0" indent="0">
              <a:buNone/>
            </a:pPr>
            <a:r>
              <a:rPr lang="cs-CZ" sz="1800" dirty="0"/>
              <a:t>      - zastupování zaměstnanců (odbory</a:t>
            </a:r>
            <a:r>
              <a:rPr lang="cs-CZ" sz="1800"/>
              <a:t>, informování atd.)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7768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Specializační příplatek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„Specializační příplatek pedagogického pracovníka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 – § 133 ZP a § 9 vyhlášky č. 317/2005 Sb., tj. za vykonávání specializovaných činností, k jejichž výkonu jsou nezbytné další kvalifikační předpoklady (§ 9 vyhlášky č. 317/2005 Sb.). Pokud je specializovaná činnost vyžadující další kvalifikační předpoklady z nezbytnosti vykonávána v souladu s § 22 odst. 7 zákona č. 563/2004 Sb. pedagogickým pracovníkem, který nesplňuje předpoklad odborné kvalifikace pro výkon této činnosti, 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nepřísluší mu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 specializační příplatek podle § 133 ZP.</a:t>
            </a:r>
            <a:endParaRPr lang="cs-CZ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„Specializační příplatek pedagogického pracovníka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 – § 133 ZP a § 9 vyhlášky č. 317/2005 Sb., tj. za vykonávání specializovaných činností, k jejichž výkonu jsou nezbytné další kvalifikační předpoklady (§ 9 vyhlášky č. 317/2005 Sb.). Pokud je specializovaná činnost vyžadující další kvalifikační předpoklady z nezbytnosti vykonávána v souladu s § 22 odst. 10 zákona č. 563/2004 Sb. pedagogickým pracovníkem, který nesplňuje předpoklad odborné kvalifikace pro výkon této činnosti, 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náleží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pedagogickému pracovníkovi i za takové situace specializační příplatek podle § 133 ZP.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tos" panose="020B0004020202020204" pitchFamily="34" charset="0"/>
              </a:rPr>
              <a:t>Aktualizace 5. 12. 2023, zveřejněno 11. 1. 2024</a:t>
            </a:r>
            <a:endParaRPr lang="cs-CZ" sz="1800" i="1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algn="just"/>
            <a:endParaRPr lang="cs-CZ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217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za pozornost </a:t>
            </a:r>
            <a:r>
              <a:rPr lang="cs-CZ" sz="4000" dirty="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1168</TotalTime>
  <Words>501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Times New Roman</vt:lpstr>
      <vt:lpstr>Wingdings</vt:lpstr>
      <vt:lpstr>Motiv Office</vt:lpstr>
      <vt:lpstr>Právní okénko</vt:lpstr>
      <vt:lpstr>Termíny porad v roce 2024 </vt:lpstr>
      <vt:lpstr> Další organizační záležitosti</vt:lpstr>
      <vt:lpstr>Školní stravování </vt:lpstr>
      <vt:lpstr>Školské rady</vt:lpstr>
      <vt:lpstr>Ropná krize</vt:lpstr>
      <vt:lpstr>DPP a DPČ po novele ZP</vt:lpstr>
      <vt:lpstr>Specializační příplatek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Vašková Helena</cp:lastModifiedBy>
  <cp:revision>10</cp:revision>
  <cp:lastPrinted>2024-04-04T12:08:22Z</cp:lastPrinted>
  <dcterms:created xsi:type="dcterms:W3CDTF">2023-03-08T15:30:40Z</dcterms:created>
  <dcterms:modified xsi:type="dcterms:W3CDTF">2024-04-04T13:02:36Z</dcterms:modified>
</cp:coreProperties>
</file>