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1" r:id="rId2"/>
    <p:sldId id="465" r:id="rId3"/>
    <p:sldId id="489" r:id="rId4"/>
    <p:sldId id="490" r:id="rId5"/>
    <p:sldId id="492" r:id="rId6"/>
    <p:sldId id="493" r:id="rId7"/>
    <p:sldId id="491" r:id="rId8"/>
    <p:sldId id="494" r:id="rId9"/>
    <p:sldId id="485" r:id="rId10"/>
    <p:sldId id="495" r:id="rId11"/>
    <p:sldId id="258" r:id="rId1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421"/>
          </p14:sldIdLst>
        </p14:section>
        <p14:section name="Oddíl bez názvu" id="{C6243DE8-CC47-4823-B666-BE9CD6E9B801}">
          <p14:sldIdLst>
            <p14:sldId id="465"/>
            <p14:sldId id="489"/>
            <p14:sldId id="490"/>
            <p14:sldId id="492"/>
            <p14:sldId id="493"/>
            <p14:sldId id="491"/>
            <p14:sldId id="494"/>
            <p14:sldId id="485"/>
          </p14:sldIdLst>
        </p14:section>
        <p14:section name="Oddíl bez názvu" id="{47326100-68EB-4F7C-A1B8-AB1715C86DC1}">
          <p14:sldIdLst>
            <p14:sldId id="495"/>
            <p14:sldId id="258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CC99"/>
    <a:srgbClr val="FFCC66"/>
    <a:srgbClr val="FF5050"/>
    <a:srgbClr val="3366FF"/>
    <a:srgbClr val="EC7962"/>
    <a:srgbClr val="FFFF66"/>
    <a:srgbClr val="E7E7E7"/>
    <a:srgbClr val="ECE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73"/>
  </p:normalViewPr>
  <p:slideViewPr>
    <p:cSldViewPr snapToGrid="0" snapToObjects="1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0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8B585-02D3-4D9E-A810-BDAEB02E4F94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B1934-74E4-491D-9C80-83C853395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9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259" y="1049867"/>
            <a:ext cx="8923482" cy="509645"/>
          </a:xfrm>
        </p:spPr>
        <p:txBody>
          <a:bodyPr/>
          <a:lstStyle/>
          <a:p>
            <a:r>
              <a:rPr lang="cs-CZ" sz="3600" b="1" spc="600" dirty="0">
                <a:latin typeface="+mj-lt"/>
                <a:cs typeface="Arial" panose="020B0604020202020204" pitchFamily="34" charset="0"/>
              </a:rPr>
              <a:t>Porada ředitelů škol a školských zařízení</a:t>
            </a:r>
            <a:br>
              <a:rPr lang="cs-CZ" sz="3600" b="1" spc="600" dirty="0">
                <a:latin typeface="+mj-lt"/>
                <a:cs typeface="Arial" panose="020B0604020202020204" pitchFamily="34" charset="0"/>
              </a:rPr>
            </a:br>
            <a:br>
              <a:rPr lang="cs-CZ" sz="3600" b="1" spc="600" dirty="0">
                <a:latin typeface="+mj-lt"/>
                <a:cs typeface="Arial" panose="020B0604020202020204" pitchFamily="34" charset="0"/>
              </a:rPr>
            </a:br>
            <a:br>
              <a:rPr lang="cs-CZ" sz="3600" b="1" spc="600" dirty="0">
                <a:latin typeface="+mj-lt"/>
                <a:cs typeface="Arial" panose="020B0604020202020204" pitchFamily="34" charset="0"/>
              </a:rPr>
            </a:br>
            <a:r>
              <a:rPr lang="cs-CZ" sz="2800" b="1" spc="600" dirty="0">
                <a:latin typeface="+mj-lt"/>
                <a:cs typeface="Arial" panose="020B0604020202020204" pitchFamily="34" charset="0"/>
              </a:rPr>
              <a:t>Speciální vzdělávání </a:t>
            </a:r>
            <a:br>
              <a:rPr lang="cs-CZ" sz="2800" b="1" spc="600" dirty="0">
                <a:latin typeface="+mj-lt"/>
                <a:cs typeface="Arial" panose="020B0604020202020204" pitchFamily="34" charset="0"/>
              </a:rPr>
            </a:br>
            <a:r>
              <a:rPr lang="cs-CZ" sz="2800" b="1" spc="600" dirty="0">
                <a:latin typeface="+mj-lt"/>
                <a:cs typeface="Arial" panose="020B0604020202020204" pitchFamily="34" charset="0"/>
              </a:rPr>
              <a:t>– informace k výkazům M3 a M3a</a:t>
            </a:r>
            <a:br>
              <a:rPr lang="cs-CZ" sz="2800" b="1" spc="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br>
              <a:rPr lang="cs-CZ" sz="2800" b="1" spc="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br>
              <a:rPr lang="cs-CZ" sz="2800" b="1" spc="600" dirty="0">
                <a:latin typeface="+mn-lt"/>
                <a:cs typeface="Arial" panose="020B0604020202020204" pitchFamily="34" charset="0"/>
              </a:rPr>
            </a:br>
            <a:br>
              <a:rPr lang="cs-CZ" sz="2800" b="1" spc="600" dirty="0">
                <a:latin typeface="+mn-lt"/>
                <a:cs typeface="Arial" panose="020B0604020202020204" pitchFamily="34" charset="0"/>
              </a:rPr>
            </a:br>
            <a:r>
              <a:rPr lang="cs-CZ" sz="1800" b="1" spc="600" dirty="0">
                <a:latin typeface="+mn-lt"/>
                <a:cs typeface="Arial" panose="020B0604020202020204" pitchFamily="34" charset="0"/>
              </a:rPr>
              <a:t>Odbor školství, mládeže, tělovýchovy a sportu</a:t>
            </a:r>
            <a:br>
              <a:rPr lang="cs-CZ" sz="1800" b="1" spc="600" dirty="0">
                <a:latin typeface="+mn-lt"/>
                <a:cs typeface="Arial" panose="020B0604020202020204" pitchFamily="34" charset="0"/>
              </a:rPr>
            </a:br>
            <a:br>
              <a:rPr lang="cs-CZ" sz="1800" b="1" spc="600" dirty="0">
                <a:latin typeface="+mn-lt"/>
                <a:cs typeface="Arial" panose="020B0604020202020204" pitchFamily="34" charset="0"/>
              </a:rPr>
            </a:br>
            <a:br>
              <a:rPr lang="cs-CZ" sz="1800" b="1" spc="600" dirty="0">
                <a:latin typeface="+mn-lt"/>
                <a:cs typeface="Arial" panose="020B0604020202020204" pitchFamily="34" charset="0"/>
              </a:rPr>
            </a:br>
            <a:r>
              <a:rPr lang="cs-CZ" sz="1800" b="1" spc="600" dirty="0">
                <a:latin typeface="+mn-lt"/>
                <a:cs typeface="Arial" panose="020B0604020202020204" pitchFamily="34" charset="0"/>
              </a:rPr>
              <a:t>5. 4. 2024</a:t>
            </a:r>
            <a:br>
              <a:rPr lang="cs-CZ" sz="2800" b="1" spc="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br>
              <a:rPr lang="cs-CZ" sz="2800" b="1" spc="6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cs-CZ" sz="2800" b="1" spc="6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332808" y="6193838"/>
            <a:ext cx="1356186" cy="532244"/>
          </a:xfrm>
          <a:prstGeom prst="rect">
            <a:avLst/>
          </a:prstGeom>
        </p:spPr>
      </p:pic>
      <p:sp>
        <p:nvSpPr>
          <p:cNvPr id="6" name="Preciosa Division – Name of the Presentation">
            <a:extLst>
              <a:ext uri="{FF2B5EF4-FFF2-40B4-BE49-F238E27FC236}">
                <a16:creationId xmlns:a16="http://schemas.microsoft.com/office/drawing/2014/main" id="{B6D1169D-074A-4F0F-A103-5A78733D07C9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79861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9" y="707290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Počty žáků ve třídě - výjimky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32508E-B093-2A67-47AF-99359E365A7C}"/>
              </a:ext>
            </a:extLst>
          </p:cNvPr>
          <p:cNvSpPr txBox="1"/>
          <p:nvPr/>
        </p:nvSpPr>
        <p:spPr>
          <a:xfrm>
            <a:off x="563458" y="1773672"/>
            <a:ext cx="10779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4–6 žáků ve třídě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6–14 žáků ve třídě</a:t>
            </a:r>
          </a:p>
          <a:p>
            <a:pPr lvl="1" algn="just"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600" b="1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výjimka z </a:t>
            </a:r>
            <a:r>
              <a:rPr lang="cs-CZ" sz="1600" u="sng" dirty="0">
                <a:solidFill>
                  <a:srgbClr val="000000"/>
                </a:solidFill>
                <a:latin typeface="Calibri" panose="020F0502020204030204"/>
              </a:rPr>
              <a:t>nejnižšího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 počtu dle § 23 odst. 4 ŠZ → počet žáků </a:t>
            </a:r>
            <a:r>
              <a:rPr lang="cs-CZ" sz="1600" u="sng" dirty="0">
                <a:solidFill>
                  <a:srgbClr val="000000"/>
                </a:solidFill>
                <a:latin typeface="Calibri" panose="020F0502020204030204"/>
              </a:rPr>
              <a:t>pod 4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	   </a:t>
            </a:r>
          </a:p>
          <a:p>
            <a:pPr lvl="1" algn="just"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							   žádost na odbor školství – podpis pana náměstka</a:t>
            </a:r>
            <a:endParaRPr lang="cs-CZ" sz="1600" u="sng" dirty="0">
              <a:solidFill>
                <a:srgbClr val="000000"/>
              </a:solidFill>
              <a:latin typeface="Calibri" panose="020F050202020403020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výjimka z </a:t>
            </a:r>
            <a:r>
              <a:rPr kumimoji="0" lang="cs-CZ" sz="160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nejvyššího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počtu dle § 23 odst. 5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ŠZ → počet žáků </a:t>
            </a:r>
            <a:r>
              <a:rPr kumimoji="0" lang="cs-CZ" sz="16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nad 14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" name="Pravá složená závorka 2">
            <a:extLst>
              <a:ext uri="{FF2B5EF4-FFF2-40B4-BE49-F238E27FC236}">
                <a16:creationId xmlns:a16="http://schemas.microsoft.com/office/drawing/2014/main" id="{C7FADBDE-533C-FC47-65AD-F1DAA252A2E5}"/>
              </a:ext>
            </a:extLst>
          </p:cNvPr>
          <p:cNvSpPr/>
          <p:nvPr/>
        </p:nvSpPr>
        <p:spPr>
          <a:xfrm>
            <a:off x="7013196" y="2776616"/>
            <a:ext cx="67112" cy="956485"/>
          </a:xfrm>
          <a:prstGeom prst="righ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01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D26C2E4-D977-7522-8174-A028AE1B4C4C}"/>
              </a:ext>
            </a:extLst>
          </p:cNvPr>
          <p:cNvSpPr txBox="1"/>
          <p:nvPr/>
        </p:nvSpPr>
        <p:spPr>
          <a:xfrm>
            <a:off x="1719356" y="2401898"/>
            <a:ext cx="8753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i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82C0425-C4B6-74EA-0C51-14E11497D261}"/>
              </a:ext>
            </a:extLst>
          </p:cNvPr>
          <p:cNvSpPr txBox="1"/>
          <p:nvPr/>
        </p:nvSpPr>
        <p:spPr>
          <a:xfrm>
            <a:off x="7541688" y="4966842"/>
            <a:ext cx="4191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Mgr. Martina Bambuszová</a:t>
            </a:r>
          </a:p>
          <a:p>
            <a:r>
              <a:rPr lang="cs-CZ" dirty="0"/>
              <a:t>Tel.: 485 226 224, mob.: 725 963 863</a:t>
            </a:r>
          </a:p>
          <a:p>
            <a:r>
              <a:rPr lang="cs-CZ" dirty="0"/>
              <a:t>E-mail: martina.bambuszova@kraj-lbc.cz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FBE5168-F45E-2843-70C6-269034075F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pic>
        <p:nvPicPr>
          <p:cNvPr id="2" name="Obrázek 1" descr="Obsah obrázku klipart, jízdní kolo, kreslené, ilustrace&#10;&#10;Popis byl vytvořen automaticky">
            <a:extLst>
              <a:ext uri="{FF2B5EF4-FFF2-40B4-BE49-F238E27FC236}">
                <a16:creationId xmlns:a16="http://schemas.microsoft.com/office/drawing/2014/main" id="{EA234557-233F-9A23-E3F0-D98B0A746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260" y="3313768"/>
            <a:ext cx="3233827" cy="165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8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79861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9" y="707290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Výkaz – obecné informace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32508E-B093-2A67-47AF-99359E365A7C}"/>
              </a:ext>
            </a:extLst>
          </p:cNvPr>
          <p:cNvSpPr txBox="1"/>
          <p:nvPr/>
        </p:nvSpPr>
        <p:spPr>
          <a:xfrm>
            <a:off x="706071" y="1773672"/>
            <a:ext cx="1077985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výkazy o základní škole </a:t>
            </a:r>
            <a:r>
              <a:rPr lang="cs-CZ" sz="1600" b="1" i="1" dirty="0">
                <a:solidFill>
                  <a:srgbClr val="000000"/>
                </a:solidFill>
                <a:latin typeface="Calibri" panose="020F0502020204030204"/>
              </a:rPr>
              <a:t>M3</a:t>
            </a: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 k 30. 9. a </a:t>
            </a:r>
            <a:r>
              <a:rPr lang="cs-CZ" sz="1600" b="1" i="1" dirty="0">
                <a:solidFill>
                  <a:srgbClr val="000000"/>
                </a:solidFill>
                <a:latin typeface="Calibri" panose="020F0502020204030204"/>
              </a:rPr>
              <a:t>M3a </a:t>
            </a: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k</a:t>
            </a:r>
            <a:r>
              <a:rPr lang="cs-CZ" sz="1600" b="1" i="1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31. 3. daného školního roku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§ 19 odst. 2 vyhlášky 27/2016 Sb. (</a:t>
            </a: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„vzdělávání žáků se SVP…“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) – ve třídě maximálně </a:t>
            </a:r>
            <a:r>
              <a:rPr lang="cs-CZ" b="1" u="sng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/>
              </a:rPr>
              <a:t>¼</a:t>
            </a:r>
            <a:r>
              <a:rPr lang="cs-CZ" sz="1600" u="sng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/>
              </a:rPr>
              <a:t> žáků s jiným znevýhodněním</a:t>
            </a:r>
            <a:r>
              <a:rPr lang="cs-CZ" sz="1600" u="sng" dirty="0">
                <a:solidFill>
                  <a:srgbClr val="000000"/>
                </a:solidFill>
                <a:latin typeface="Calibri" panose="020F0502020204030204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6–14 žáků ve třídě → maximálně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/>
              </a:rPr>
              <a:t>3 žáci 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s jiným znevýhodněním*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4–6 žáků ve třídě → maximálně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žák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jiným 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znevýhodněním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600" b="1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60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6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M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Š se dle § 19 odst. 3 vyhlášky 27/2016 Sb.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/>
              </a:rPr>
              <a:t>mohou</a:t>
            </a: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 vzdělávat děti s různými znevýhodněními dohromady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*v</a:t>
            </a:r>
            <a:r>
              <a:rPr kumimoji="0" lang="cs-CZ" sz="160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ýkaz</a:t>
            </a:r>
            <a:r>
              <a:rPr kumimoji="0" lang="cs-CZ" sz="16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bere v potaz celý kód – tzn. neřeší, </a:t>
            </a:r>
            <a:r>
              <a:rPr kumimoji="0" lang="cs-CZ" sz="160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kter</a:t>
            </a: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é znevýhodnění má největší odraz do vzdělávání</a:t>
            </a: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8C3C5830-D4D6-093E-ECF9-30BCF5A28088}"/>
              </a:ext>
            </a:extLst>
          </p:cNvPr>
          <p:cNvCxnSpPr/>
          <p:nvPr/>
        </p:nvCxnSpPr>
        <p:spPr>
          <a:xfrm>
            <a:off x="706071" y="4304511"/>
            <a:ext cx="1074629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12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4BE67B2-1D31-217B-BEEE-255F9043E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81844"/>
              </p:ext>
            </p:extLst>
          </p:nvPr>
        </p:nvGraphicFramePr>
        <p:xfrm>
          <a:off x="2203032" y="1752940"/>
          <a:ext cx="7785932" cy="3337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518">
                  <a:extLst>
                    <a:ext uri="{9D8B030D-6E8A-4147-A177-3AD203B41FA5}">
                      <a16:colId xmlns:a16="http://schemas.microsoft.com/office/drawing/2014/main" val="2687797117"/>
                    </a:ext>
                  </a:extLst>
                </a:gridCol>
                <a:gridCol w="3850541">
                  <a:extLst>
                    <a:ext uri="{9D8B030D-6E8A-4147-A177-3AD203B41FA5}">
                      <a16:colId xmlns:a16="http://schemas.microsoft.com/office/drawing/2014/main" val="1777390712"/>
                    </a:ext>
                  </a:extLst>
                </a:gridCol>
                <a:gridCol w="1940550">
                  <a:extLst>
                    <a:ext uri="{9D8B030D-6E8A-4147-A177-3AD203B41FA5}">
                      <a16:colId xmlns:a16="http://schemas.microsoft.com/office/drawing/2014/main" val="3889224092"/>
                    </a:ext>
                  </a:extLst>
                </a:gridCol>
                <a:gridCol w="882566">
                  <a:extLst>
                    <a:ext uri="{9D8B030D-6E8A-4147-A177-3AD203B41FA5}">
                      <a16:colId xmlns:a16="http://schemas.microsoft.com/office/drawing/2014/main" val="1738578214"/>
                    </a:ext>
                  </a:extLst>
                </a:gridCol>
                <a:gridCol w="773757">
                  <a:extLst>
                    <a:ext uri="{9D8B030D-6E8A-4147-A177-3AD203B41FA5}">
                      <a16:colId xmlns:a16="http://schemas.microsoft.com/office/drawing/2014/main" val="250789701"/>
                    </a:ext>
                  </a:extLst>
                </a:gridCol>
              </a:tblGrid>
              <a:tr h="328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organizace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Specifikace znevýhodnění ve zřizovací listině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§ 16 odst.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§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007481"/>
                  </a:ext>
                </a:extLst>
              </a:tr>
              <a:tr h="3629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ZŠ speciální, Semily, Nádražní 213,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x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529536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2.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ZŠ a MŠ pro tělesně postižené, Liberec, Lužická 920/7,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tělesné postižení*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510413"/>
                  </a:ext>
                </a:extLst>
              </a:tr>
              <a:tr h="66185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3.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ZŠ Jablonec nad Nisou, Liberecká 1734/31, po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mentální postižení, souběžné postižení více vadami a autismus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610874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4.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ZŠ a MŠ, Jilemnice, Komenského 103, po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446494"/>
                  </a:ext>
                </a:extLst>
              </a:tr>
              <a:tr h="505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5.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ZŠ a MŠ logopedická, Liberec,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sluchové postižení, vady řeči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979173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6.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ZŠ a MŠ, Jablonec nad Nisou, Kamenná 404/4, po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301494"/>
                  </a:ext>
                </a:extLst>
              </a:tr>
              <a:tr h="339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7.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ZŠ Tanvald, Údolí Kamenice 238,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468380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D377A17A-F32C-6110-92AE-F4EC94EC6CB0}"/>
              </a:ext>
            </a:extLst>
          </p:cNvPr>
          <p:cNvSpPr txBox="1"/>
          <p:nvPr/>
        </p:nvSpPr>
        <p:spPr>
          <a:xfrm>
            <a:off x="2115039" y="5119091"/>
            <a:ext cx="4592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/>
              <a:t>*upraví se po přestěhování části organizace do Zeyerovy ulice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9969E1-92A4-0E32-EB7C-D0770CF0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Zřizovací listiny</a:t>
            </a:r>
          </a:p>
        </p:txBody>
      </p:sp>
    </p:spTree>
    <p:extLst>
      <p:ext uri="{BB962C8B-B14F-4D97-AF65-F5344CB8AC3E}">
        <p14:creationId xmlns:p14="http://schemas.microsoft.com/office/powerpoint/2010/main" val="102836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Školy zřízené dle § 16 odst. 9 ŠZ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32508E-B093-2A67-47AF-99359E365A7C}"/>
              </a:ext>
            </a:extLst>
          </p:cNvPr>
          <p:cNvSpPr txBox="1"/>
          <p:nvPr/>
        </p:nvSpPr>
        <p:spPr>
          <a:xfrm>
            <a:off x="599812" y="1574069"/>
            <a:ext cx="1077985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b="1" dirty="0">
                <a:latin typeface="Calibri" panose="020F0502020204030204"/>
              </a:rPr>
              <a:t>V</a:t>
            </a:r>
            <a:r>
              <a:rPr lang="cs-CZ" sz="1600" b="1">
                <a:latin typeface="Calibri" panose="020F0502020204030204"/>
              </a:rPr>
              <a:t>aše </a:t>
            </a:r>
            <a:r>
              <a:rPr lang="cs-CZ" sz="1600" b="1" dirty="0">
                <a:latin typeface="Calibri" panose="020F0502020204030204"/>
              </a:rPr>
              <a:t>školy jsou zřízené dle § 16 odst. 9 ŠZ </a:t>
            </a:r>
            <a:r>
              <a:rPr lang="cs-CZ" sz="1600" dirty="0">
                <a:latin typeface="Calibri" panose="020F0502020204030204"/>
              </a:rPr>
              <a:t>→</a:t>
            </a:r>
            <a:r>
              <a:rPr lang="cs-CZ" sz="1600" b="1" dirty="0">
                <a:latin typeface="Calibri" panose="020F0502020204030204"/>
              </a:rPr>
              <a:t> </a:t>
            </a:r>
            <a:r>
              <a:rPr lang="cs-CZ" sz="1600" dirty="0">
                <a:latin typeface="Calibri" panose="020F0502020204030204"/>
              </a:rPr>
              <a:t>tzn. je </a:t>
            </a:r>
            <a:r>
              <a:rPr lang="cs-CZ" sz="1600" u="sng" dirty="0">
                <a:latin typeface="Calibri" panose="020F0502020204030204"/>
              </a:rPr>
              <a:t>možné vzdělávat všechny žáky s postižením v tomto paragrafu*</a:t>
            </a:r>
            <a:r>
              <a:rPr lang="cs-CZ" sz="1600" dirty="0">
                <a:latin typeface="Calibri" panose="020F0502020204030204"/>
              </a:rPr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600" dirty="0">
              <a:latin typeface="Calibri" panose="020F0502020204030204"/>
            </a:endParaRP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mentální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tělesné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zrakové nebo sluchové postižení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závažné vady řeči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závažné vývojové poruchy učení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závažné vývojové poruchy chování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souběžné postižení více vadami</a:t>
            </a:r>
          </a:p>
          <a:p>
            <a:pPr marL="1200150" lvl="2" indent="-285750">
              <a:buFont typeface="Wingdings" panose="05000000000000000000" pitchFamily="2" charset="2"/>
              <a:buChar char="Ø"/>
              <a:defRPr/>
            </a:pPr>
            <a:r>
              <a:rPr lang="cs-CZ" sz="1600" i="1" dirty="0">
                <a:latin typeface="Calibri" panose="020F0502020204030204"/>
              </a:rPr>
              <a:t>autismus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latin typeface="Calibri" panose="020F0502020204030204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dirty="0">
                <a:latin typeface="Calibri" panose="020F0502020204030204"/>
              </a:rPr>
              <a:t>zpravidla </a:t>
            </a:r>
            <a:r>
              <a:rPr lang="cs-CZ" sz="1600" b="1" dirty="0">
                <a:latin typeface="Calibri" panose="020F0502020204030204"/>
              </a:rPr>
              <a:t>6–14 žáků ve třídě</a:t>
            </a:r>
            <a:r>
              <a:rPr lang="cs-CZ" sz="1600" dirty="0">
                <a:latin typeface="Calibri" panose="020F0502020204030204"/>
              </a:rPr>
              <a:t>, ale může být i méně, záleží na složení třídy a na tom, co je v doporučení ŠPZ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1600" dirty="0"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1400" i="1" dirty="0">
                <a:latin typeface="Calibri" panose="020F0502020204030204"/>
              </a:rPr>
              <a:t>* pokud nemáte specifikaci znevýhodnění přímo ve zřizovací listině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latin typeface="Calibri" panose="020F0502020204030204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FDF8331C-1998-AFA7-D9F1-9AD62E3CF2BA}"/>
              </a:ext>
            </a:extLst>
          </p:cNvPr>
          <p:cNvCxnSpPr>
            <a:cxnSpLocks/>
          </p:cNvCxnSpPr>
          <p:nvPr/>
        </p:nvCxnSpPr>
        <p:spPr>
          <a:xfrm>
            <a:off x="337376" y="4861061"/>
            <a:ext cx="1130472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72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Příznaky tříd § 16 odst. 9 ŠZ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12256F-7D69-85DE-C3D8-FEB1180A7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89157"/>
              </p:ext>
            </p:extLst>
          </p:nvPr>
        </p:nvGraphicFramePr>
        <p:xfrm>
          <a:off x="305771" y="1467234"/>
          <a:ext cx="11605667" cy="475120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26696">
                  <a:extLst>
                    <a:ext uri="{9D8B030D-6E8A-4147-A177-3AD203B41FA5}">
                      <a16:colId xmlns:a16="http://schemas.microsoft.com/office/drawing/2014/main" val="1224673668"/>
                    </a:ext>
                  </a:extLst>
                </a:gridCol>
                <a:gridCol w="1591733">
                  <a:extLst>
                    <a:ext uri="{9D8B030D-6E8A-4147-A177-3AD203B41FA5}">
                      <a16:colId xmlns:a16="http://schemas.microsoft.com/office/drawing/2014/main" val="51519036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242267064"/>
                    </a:ext>
                  </a:extLst>
                </a:gridCol>
                <a:gridCol w="1964267">
                  <a:extLst>
                    <a:ext uri="{9D8B030D-6E8A-4147-A177-3AD203B41FA5}">
                      <a16:colId xmlns:a16="http://schemas.microsoft.com/office/drawing/2014/main" val="1287983012"/>
                    </a:ext>
                  </a:extLst>
                </a:gridCol>
                <a:gridCol w="2556933">
                  <a:extLst>
                    <a:ext uri="{9D8B030D-6E8A-4147-A177-3AD203B41FA5}">
                      <a16:colId xmlns:a16="http://schemas.microsoft.com/office/drawing/2014/main" val="2836825341"/>
                    </a:ext>
                  </a:extLst>
                </a:gridCol>
                <a:gridCol w="2284838">
                  <a:extLst>
                    <a:ext uri="{9D8B030D-6E8A-4147-A177-3AD203B41FA5}">
                      <a16:colId xmlns:a16="http://schemas.microsoft.com/office/drawing/2014/main" val="822084893"/>
                    </a:ext>
                  </a:extLst>
                </a:gridCol>
              </a:tblGrid>
              <a:tr h="353893"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Typ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Příznaky tříd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Kódy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Komentář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975685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Mentální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11L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lehká mentální retardace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11S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středně těžká mentální retardace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11T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těžká mentální retardace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lehké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rgbClr val="FF0000"/>
                          </a:solidFill>
                        </a:rPr>
                        <a:t>1Y</a:t>
                      </a:r>
                      <a:r>
                        <a:rPr lang="cs-CZ" sz="1000" b="0" dirty="0">
                          <a:solidFill>
                            <a:srgbClr val="FF0000"/>
                          </a:solidFill>
                        </a:rPr>
                        <a:t> – hluboké mentální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spíše lehká max. střední, těžká do ZŠ speciální</a:t>
                      </a:r>
                    </a:p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hluboké – § 42 ŠZ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912813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Tělesné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>
                          <a:solidFill>
                            <a:sysClr val="windowText" lastClr="000000"/>
                          </a:solidFill>
                        </a:rPr>
                        <a:t>15S</a:t>
                      </a:r>
                      <a:endParaRPr lang="cs-CZ" sz="1000" b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>
                          <a:solidFill>
                            <a:sysClr val="windowText" lastClr="000000"/>
                          </a:solidFill>
                        </a:rPr>
                        <a:t>tělesně postižení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15T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těžké tělesné postižení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tělesné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tělesné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tělesné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034719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Zrakové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>
                          <a:solidFill>
                            <a:sysClr val="windowText" lastClr="000000"/>
                          </a:solidFill>
                        </a:rPr>
                        <a:t>13S</a:t>
                      </a:r>
                    </a:p>
                    <a:p>
                      <a:r>
                        <a:rPr lang="cs-CZ" sz="1000" b="0">
                          <a:solidFill>
                            <a:sysClr val="windowText" lastClr="000000"/>
                          </a:solidFill>
                        </a:rPr>
                        <a:t>středně těžké zrakové postižení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13T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těžké zrakové postižení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3M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zrakové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3S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zrakové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3T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zrakové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275632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Sluchové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12S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středně těžké sluchové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12T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těžké sluchové postižení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2M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sluchové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2S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sluchové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2T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sluchové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196328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Hluchoslepí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17B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pro hluchoslepé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nevidomí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2Y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neslyšící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144101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Vady řeči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14S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vady řeči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14T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těžké vady řeči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závažné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vady řeči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bez 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934679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Poruchy učení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16U</a:t>
                      </a:r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vývojové poruchy učení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vývojové poruchy učení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učení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vývojové poruchy učení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723892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Poruchy chování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16S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vývojové poruchy chování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16T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těžké vývojové poruchy chování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mírné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6T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– závažné vývojové poruchy chování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9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Příznaky tříd § 16 odst. 9 ŠZ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12256F-7D69-85DE-C3D8-FEB1180A7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3798"/>
              </p:ext>
            </p:extLst>
          </p:nvPr>
        </p:nvGraphicFramePr>
        <p:xfrm>
          <a:off x="305771" y="1336875"/>
          <a:ext cx="11530629" cy="40925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95562">
                  <a:extLst>
                    <a:ext uri="{9D8B030D-6E8A-4147-A177-3AD203B41FA5}">
                      <a16:colId xmlns:a16="http://schemas.microsoft.com/office/drawing/2014/main" val="122467366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515190365"/>
                    </a:ext>
                  </a:extLst>
                </a:gridCol>
                <a:gridCol w="5240867">
                  <a:extLst>
                    <a:ext uri="{9D8B030D-6E8A-4147-A177-3AD203B41FA5}">
                      <a16:colId xmlns:a16="http://schemas.microsoft.com/office/drawing/2014/main" val="283682534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822084893"/>
                    </a:ext>
                  </a:extLst>
                </a:gridCol>
              </a:tblGrid>
              <a:tr h="404436"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Typ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Příznaky tříd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Kódy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Komentář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975685"/>
                  </a:ext>
                </a:extLst>
              </a:tr>
              <a:tr h="498619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Souběžné postižení více vadami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17A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souběžné postižení více vadami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lehké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rgbClr val="FF0000"/>
                          </a:solidFill>
                        </a:rPr>
                        <a:t>1Y</a:t>
                      </a:r>
                      <a:r>
                        <a:rPr lang="cs-CZ" sz="1000" b="0" dirty="0">
                          <a:solidFill>
                            <a:srgbClr val="FF0000"/>
                          </a:solidFill>
                        </a:rPr>
                        <a:t> – hluboké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2S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– středně těžké sluchové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2T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těžké sluchové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2Y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neslyšící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3S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středně těžké zrakové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3T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těžké zrakové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nevidomí 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závažné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tělesné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tělesné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6T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– závažné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učení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vývojové poruchy učení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8J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mimo dětských se závažným odrazem do vzdělávání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dětský autismus (se závažným odrazem do vzdělávání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Kód musí mít na začátku 1!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099723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Autismus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18A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autismus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8J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mimo dětský autismus se závažným odrazem do vzdělávání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s mírným odrazem do vzdělávání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dětský autismus (se závažným odrazem do vzdělávání)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203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0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Vzdělávací obor základní škola speciální – § 48 ŠZ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32508E-B093-2A67-47AF-99359E365A7C}"/>
              </a:ext>
            </a:extLst>
          </p:cNvPr>
          <p:cNvSpPr txBox="1"/>
          <p:nvPr/>
        </p:nvSpPr>
        <p:spPr>
          <a:xfrm>
            <a:off x="706071" y="2134818"/>
            <a:ext cx="10779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b="1" dirty="0">
                <a:latin typeface="Calibri" panose="020F0502020204030204"/>
              </a:rPr>
              <a:t>kromě ZŠ a MŠ logopedické máte všichni obor ZŠ speciální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dirty="0">
                <a:latin typeface="Calibri" panose="020F0502020204030204"/>
              </a:rPr>
              <a:t>tzn. je možné vzdělávat žáky se středně těžkou a těžkou mentální retardací, se souběžným postižením více vadami a s autismem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alibri" panose="020F0502020204030204"/>
              </a:rPr>
              <a:t>zpravidla </a:t>
            </a:r>
            <a:r>
              <a:rPr lang="cs-CZ" sz="1600" b="1" dirty="0">
                <a:latin typeface="Calibri" panose="020F0502020204030204"/>
              </a:rPr>
              <a:t>4–6 žáků ve třídě</a:t>
            </a:r>
            <a:r>
              <a:rPr lang="cs-CZ" sz="1600" dirty="0">
                <a:latin typeface="Calibri" panose="020F0502020204030204"/>
              </a:rPr>
              <a:t>, ale může být i více – záleží na složení třídy a na tom, co je v doporučení ŠPZ</a:t>
            </a:r>
            <a:endParaRPr lang="cs-CZ" sz="1600" b="1" dirty="0"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380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Příznaky tříd § 48 ŠZ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12256F-7D69-85DE-C3D8-FEB1180A7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04183"/>
              </p:ext>
            </p:extLst>
          </p:nvPr>
        </p:nvGraphicFramePr>
        <p:xfrm>
          <a:off x="305771" y="1336875"/>
          <a:ext cx="11225829" cy="47935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4906">
                  <a:extLst>
                    <a:ext uri="{9D8B030D-6E8A-4147-A177-3AD203B41FA5}">
                      <a16:colId xmlns:a16="http://schemas.microsoft.com/office/drawing/2014/main" val="1224673668"/>
                    </a:ext>
                  </a:extLst>
                </a:gridCol>
                <a:gridCol w="1584906">
                  <a:extLst>
                    <a:ext uri="{9D8B030D-6E8A-4147-A177-3AD203B41FA5}">
                      <a16:colId xmlns:a16="http://schemas.microsoft.com/office/drawing/2014/main" val="2632891942"/>
                    </a:ext>
                  </a:extLst>
                </a:gridCol>
                <a:gridCol w="2166205">
                  <a:extLst>
                    <a:ext uri="{9D8B030D-6E8A-4147-A177-3AD203B41FA5}">
                      <a16:colId xmlns:a16="http://schemas.microsoft.com/office/drawing/2014/main" val="515190365"/>
                    </a:ext>
                  </a:extLst>
                </a:gridCol>
                <a:gridCol w="3937830">
                  <a:extLst>
                    <a:ext uri="{9D8B030D-6E8A-4147-A177-3AD203B41FA5}">
                      <a16:colId xmlns:a16="http://schemas.microsoft.com/office/drawing/2014/main" val="2836825341"/>
                    </a:ext>
                  </a:extLst>
                </a:gridCol>
                <a:gridCol w="1951982">
                  <a:extLst>
                    <a:ext uri="{9D8B030D-6E8A-4147-A177-3AD203B41FA5}">
                      <a16:colId xmlns:a16="http://schemas.microsoft.com/office/drawing/2014/main" val="822084893"/>
                    </a:ext>
                  </a:extLst>
                </a:gridCol>
              </a:tblGrid>
              <a:tr h="404436"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Typ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Příznaky tříd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Kódy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Komentář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975685"/>
                  </a:ext>
                </a:extLst>
              </a:tr>
              <a:tr h="498619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Mentální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11S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středně těžká mentální retardace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11T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těžká mentální retardace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lehké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rgbClr val="FF0000"/>
                          </a:solidFill>
                        </a:rPr>
                        <a:t>1Y</a:t>
                      </a:r>
                      <a:r>
                        <a:rPr lang="cs-CZ" sz="1000" b="0" dirty="0">
                          <a:solidFill>
                            <a:srgbClr val="FF0000"/>
                          </a:solidFill>
                        </a:rPr>
                        <a:t> – hluboké mentální postižení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Lehké spíš jen na nějaké předměty</a:t>
                      </a:r>
                    </a:p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hluboké – § 42 ŠZ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514817"/>
                  </a:ext>
                </a:extLst>
              </a:tr>
              <a:tr h="498619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Souběžné postižení více vadami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17A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souběžné postižení více vadami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17A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souběžné postižení více vadami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lehké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rgbClr val="FF0000"/>
                          </a:solidFill>
                        </a:rPr>
                        <a:t>1Y</a:t>
                      </a:r>
                      <a:r>
                        <a:rPr lang="cs-CZ" sz="1000" b="0" dirty="0">
                          <a:solidFill>
                            <a:srgbClr val="FF0000"/>
                          </a:solidFill>
                        </a:rPr>
                        <a:t> – hluboké mentální postižení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2S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– středně těžké sluchové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2T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těžké sluchové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2Y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neslyšící</a:t>
                      </a: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3S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středně těžké zrakové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3T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těžké zrakové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postižení</a:t>
                      </a:r>
                      <a:endParaRPr lang="cs-CZ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3Y</a:t>
                      </a:r>
                      <a:r>
                        <a:rPr lang="cs-CZ" sz="1000" b="0" dirty="0">
                          <a:solidFill>
                            <a:schemeClr val="tx1"/>
                          </a:solidFill>
                        </a:rPr>
                        <a:t> – nevidomí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závažné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4T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vady řeči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tělesné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5T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těžké tělesné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6T 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– závažné vývojové poruchy chování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7S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středně těžké vývojové poruchy učení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7T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závažné vývojové poruchy učení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8J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mimo dětských se závažným odrazem do vzdělávání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dětský autismus (se závažným odrazem do vzdělávání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Kód musí mít na začátku 1!</a:t>
                      </a:r>
                    </a:p>
                    <a:p>
                      <a:endParaRPr lang="cs-CZ" sz="10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V kombinaci s MP!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099723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Autismus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18A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autismus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18A</a:t>
                      </a:r>
                    </a:p>
                    <a:p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autisti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8J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mimo dětský autismus se závažným odrazem do vzdělávání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8M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PAS s mírným odrazem do vzdělávání</a:t>
                      </a:r>
                    </a:p>
                    <a:p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8T</a:t>
                      </a:r>
                      <a:r>
                        <a:rPr lang="cs-CZ" sz="1000" b="0" dirty="0">
                          <a:solidFill>
                            <a:sysClr val="windowText" lastClr="000000"/>
                          </a:solidFill>
                        </a:rPr>
                        <a:t> – dětský autismus (se závažným odrazem do vzdělávání)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</a:rPr>
                        <a:t>V kombinaci s MP!</a:t>
                      </a:r>
                    </a:p>
                    <a:p>
                      <a:endParaRPr lang="cs-CZ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203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25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3" y="6497865"/>
            <a:ext cx="607650" cy="238476"/>
          </a:xfrm>
          <a:prstGeom prst="rect">
            <a:avLst/>
          </a:prstGeom>
        </p:spPr>
      </p:pic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8A4D465E-8101-BBB4-6AB5-CB9835FC8C91}"/>
              </a:ext>
            </a:extLst>
          </p:cNvPr>
          <p:cNvSpPr txBox="1"/>
          <p:nvPr/>
        </p:nvSpPr>
        <p:spPr>
          <a:xfrm>
            <a:off x="147052" y="6479861"/>
            <a:ext cx="36573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sz="1000" dirty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107BE4-0D67-0034-8534-6A7E7FCC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698" y="639557"/>
            <a:ext cx="8610600" cy="509645"/>
          </a:xfrm>
        </p:spPr>
        <p:txBody>
          <a:bodyPr/>
          <a:lstStyle/>
          <a:p>
            <a:r>
              <a:rPr lang="cs-CZ" sz="36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Výkaz – časté chyby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32508E-B093-2A67-47AF-99359E365A7C}"/>
              </a:ext>
            </a:extLst>
          </p:cNvPr>
          <p:cNvSpPr txBox="1"/>
          <p:nvPr/>
        </p:nvSpPr>
        <p:spPr>
          <a:xfrm>
            <a:off x="706072" y="1670341"/>
            <a:ext cx="1077985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/>
              </a:rPr>
              <a:t>třída 17A – souběžné postižení více vadami</a:t>
            </a: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b="1" u="sng" dirty="0">
                <a:solidFill>
                  <a:srgbClr val="000000"/>
                </a:solidFill>
                <a:latin typeface="Calibri" panose="020F0502020204030204"/>
              </a:rPr>
              <a:t>k</a:t>
            </a:r>
            <a:r>
              <a:rPr kumimoji="0" lang="cs-CZ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ód v doporučení začíná 1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následují další znevýhodnění – pokud </a:t>
            </a:r>
            <a:r>
              <a:rPr kumimoji="0" lang="cs-CZ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nepřevažuje 1 na začátku kódů</a:t>
            </a:r>
            <a:r>
              <a:rPr lang="cs-CZ" sz="1600" b="1" u="sng" dirty="0">
                <a:solidFill>
                  <a:srgbClr val="000000"/>
                </a:solidFill>
                <a:latin typeface="Calibri" panose="020F0502020204030204"/>
              </a:rPr>
              <a:t> →</a:t>
            </a:r>
            <a:r>
              <a:rPr kumimoji="0" lang="cs-CZ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není to 17A!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0" lang="cs-CZ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a více znevýhodnění kauzálně nezávislých</a:t>
            </a: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cs-CZ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0000"/>
                </a:solidFill>
                <a:latin typeface="Calibri" panose="020F0502020204030204"/>
              </a:rPr>
              <a:t>§ 19 odst. 4 vyhlášky 27/2016 Sb. – </a:t>
            </a:r>
            <a:r>
              <a:rPr lang="cs-CZ" sz="16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/>
              </a:rPr>
              <a:t>ve třídě (škole) pro mentálně postižené nesmí být vzděláván žák bez mentálního postižení, </a:t>
            </a:r>
            <a:r>
              <a:rPr lang="cs-CZ" sz="1600" dirty="0">
                <a:latin typeface="Calibri" panose="020F0502020204030204"/>
              </a:rPr>
              <a:t>byť by měl doporučení do § 16 odst. 9 ŠZ!</a:t>
            </a:r>
            <a:endParaRPr lang="cs-CZ" sz="1600" b="1" dirty="0">
              <a:solidFill>
                <a:srgbClr val="000000"/>
              </a:solidFill>
              <a:latin typeface="Calibri" panose="020F0502020204030204"/>
            </a:endParaRPr>
          </a:p>
          <a:p>
            <a:pPr lvl="1" algn="just">
              <a:defRPr/>
            </a:pPr>
            <a:r>
              <a:rPr lang="cs-CZ" sz="1600" i="1" dirty="0">
                <a:solidFill>
                  <a:srgbClr val="000000"/>
                </a:solidFill>
                <a:latin typeface="Calibri" panose="020F0502020204030204"/>
              </a:rPr>
              <a:t>→ pokud se v průběhu změní diagnóza, ve třídě zůstává (okomentovat ve výkazu)</a:t>
            </a:r>
          </a:p>
          <a:p>
            <a:pPr lvl="1" algn="just">
              <a:defRPr/>
            </a:pPr>
            <a:endParaRPr lang="cs-CZ" sz="1600" i="1" dirty="0">
              <a:solidFill>
                <a:srgbClr val="000000"/>
              </a:solidFill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highlight>
                <a:srgbClr val="FFFF00"/>
              </a:highlight>
              <a:latin typeface="Calibri" panose="020F0502020204030204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600" dirty="0">
                <a:highlight>
                  <a:srgbClr val="FFFF00"/>
                </a:highlight>
                <a:latin typeface="Calibri" panose="020F0502020204030204"/>
              </a:rPr>
              <a:t>mentální postižení není podmínkou pro vzdělávání v § 16 odst. 9 ŠZ</a:t>
            </a:r>
            <a:r>
              <a:rPr lang="cs-CZ" sz="1600" dirty="0">
                <a:latin typeface="Calibri" panose="020F0502020204030204"/>
              </a:rPr>
              <a:t>, podmínka pouze pro § 48 ŠZ (středně těžká až těžká mentální retardace)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61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12630</TotalTime>
  <Words>1303</Words>
  <Application>Microsoft Office PowerPoint</Application>
  <PresentationFormat>Širokoúhlá obrazovka</PresentationFormat>
  <Paragraphs>255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Source Sans Pro</vt:lpstr>
      <vt:lpstr>Titillium</vt:lpstr>
      <vt:lpstr>Titillium Bd</vt:lpstr>
      <vt:lpstr>Wingdings</vt:lpstr>
      <vt:lpstr>Office Theme</vt:lpstr>
      <vt:lpstr>Porada ředitelů škol a školských zařízení   Speciální vzdělávání  – informace k výkazům M3 a M3a    Odbor školství, mládeže, tělovýchovy a sportu   5. 4. 2024  </vt:lpstr>
      <vt:lpstr>Výkaz – obecné informace</vt:lpstr>
      <vt:lpstr>Zřizovací listiny</vt:lpstr>
      <vt:lpstr>Školy zřízené dle § 16 odst. 9 ŠZ</vt:lpstr>
      <vt:lpstr>Příznaky tříd § 16 odst. 9 ŠZ</vt:lpstr>
      <vt:lpstr>Příznaky tříd § 16 odst. 9 ŠZ</vt:lpstr>
      <vt:lpstr>Vzdělávací obor základní škola speciální – § 48 ŠZ</vt:lpstr>
      <vt:lpstr>Příznaky tříd § 48 ŠZ</vt:lpstr>
      <vt:lpstr>Výkaz – časté chyby</vt:lpstr>
      <vt:lpstr>Počty žáků ve třídě - výjimky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Bambuszová Martina</cp:lastModifiedBy>
  <cp:revision>539</cp:revision>
  <cp:lastPrinted>2024-04-05T08:55:32Z</cp:lastPrinted>
  <dcterms:created xsi:type="dcterms:W3CDTF">2016-09-29T04:17:56Z</dcterms:created>
  <dcterms:modified xsi:type="dcterms:W3CDTF">2024-04-05T09:04:20Z</dcterms:modified>
</cp:coreProperties>
</file>