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72" r:id="rId3"/>
    <p:sldId id="331" r:id="rId4"/>
    <p:sldId id="332" r:id="rId5"/>
    <p:sldId id="333" r:id="rId6"/>
    <p:sldId id="280" r:id="rId7"/>
    <p:sldId id="330" r:id="rId8"/>
    <p:sldId id="334" r:id="rId9"/>
    <p:sldId id="462" r:id="rId10"/>
    <p:sldId id="463" r:id="rId11"/>
    <p:sldId id="464" r:id="rId12"/>
    <p:sldId id="466" r:id="rId13"/>
    <p:sldId id="465" r:id="rId14"/>
    <p:sldId id="468" r:id="rId15"/>
    <p:sldId id="467" r:id="rId16"/>
    <p:sldId id="271" r:id="rId1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5500"/>
    <a:srgbClr val="AEC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3" autoAdjust="0"/>
    <p:restoredTop sz="74266" autoAdjust="0"/>
  </p:normalViewPr>
  <p:slideViewPr>
    <p:cSldViewPr snapToGrid="0">
      <p:cViewPr varScale="1">
        <p:scale>
          <a:sx n="83" d="100"/>
          <a:sy n="83" d="100"/>
        </p:scale>
        <p:origin x="23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flm\Documents\01_AD_HOC_materialy\00_ANALYZY_ODBOR\DEMOGRAFIE_2022_08_29\DEMOGRAFIE_VE_VZTAHU_K_SS_castecne_doplneno_2022_08_2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incovaj\AppData\Local\Microsoft\Windows\INetCache\Content.Outlook\DIM5185T\MS_ZS_SS_podle_obcanstvi_casova_rada_2020_2021_2022_202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incovaj\AppData\Local\Microsoft\Windows\INetCache\Content.Outlook\DIM5185T\MS_ZS_SS_podle_obcanstvi_casova_rada_2020_2021_2022_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rincovaj\AppData\Local\Microsoft\Windows\INetCache\Content.Outlook\DIM5185T\MS_ZS_SS_podle_obcanstvi_casova_rada_2020_2021_2022_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NAROZENI_1949_2020!$B$8</c:f>
              <c:strCache>
                <c:ptCount val="1"/>
                <c:pt idx="0">
                  <c:v>Liberecký kraj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427-4A33-BFC4-6F606EE775BA}"/>
                </c:ext>
              </c:extLst>
            </c:dLbl>
            <c:dLbl>
              <c:idx val="1"/>
              <c:layout>
                <c:manualLayout>
                  <c:x val="-2.6162351080117448E-2"/>
                  <c:y val="-7.0742563429571331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1-B427-4A33-BFC4-6F606EE775BA}"/>
                </c:ext>
              </c:extLst>
            </c:dLbl>
            <c:dLbl>
              <c:idx val="25"/>
              <c:layout>
                <c:manualLayout>
                  <c:x val="-2.4016427970739149E-2"/>
                  <c:y val="-6.1483304170312045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2-B427-4A33-BFC4-6F606EE775BA}"/>
                </c:ext>
              </c:extLst>
            </c:dLbl>
            <c:dLbl>
              <c:idx val="59"/>
              <c:layout>
                <c:manualLayout>
                  <c:x val="-0.10770742923649576"/>
                  <c:y val="-5.4538859725867597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3-B427-4A33-BFC4-6F606EE775BA}"/>
                </c:ext>
              </c:extLst>
            </c:dLbl>
            <c:dLbl>
              <c:idx val="67"/>
              <c:layout>
                <c:manualLayout>
                  <c:x val="-3.3031839584981848E-2"/>
                  <c:y val="-6.3798118985126856E-2"/>
                </c:manualLayout>
              </c:layout>
              <c:spPr>
                <a:solidFill>
                  <a:sysClr val="window" lastClr="FFFFFF"/>
                </a:solidFill>
                <a:ln>
                  <a:solidFill>
                    <a:sysClr val="windowText" lastClr="000000">
                      <a:lumMod val="25000"/>
                      <a:lumOff val="75000"/>
                    </a:sys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cs-CZ"/>
                </a:p>
              </c:txPr>
              <c:dLblPos val="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</c:ext>
                <c:ext xmlns:c16="http://schemas.microsoft.com/office/drawing/2014/chart" uri="{C3380CC4-5D6E-409C-BE32-E72D297353CC}">
                  <c16:uniqueId val="{00000004-B427-4A33-BFC4-6F606EE775B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NAROZENI_1949_2020!$C$3:$BY$3</c:f>
              <c:numCache>
                <c:formatCode>0</c:formatCode>
                <c:ptCount val="75"/>
                <c:pt idx="0">
                  <c:v>1949</c:v>
                </c:pt>
                <c:pt idx="1">
                  <c:v>1950</c:v>
                </c:pt>
                <c:pt idx="2">
                  <c:v>1951</c:v>
                </c:pt>
                <c:pt idx="3">
                  <c:v>1952</c:v>
                </c:pt>
                <c:pt idx="4">
                  <c:v>1953</c:v>
                </c:pt>
                <c:pt idx="5">
                  <c:v>1954</c:v>
                </c:pt>
                <c:pt idx="6">
                  <c:v>1955</c:v>
                </c:pt>
                <c:pt idx="7">
                  <c:v>1956</c:v>
                </c:pt>
                <c:pt idx="8">
                  <c:v>1957</c:v>
                </c:pt>
                <c:pt idx="9">
                  <c:v>1958</c:v>
                </c:pt>
                <c:pt idx="10">
                  <c:v>1959</c:v>
                </c:pt>
                <c:pt idx="11">
                  <c:v>1960</c:v>
                </c:pt>
                <c:pt idx="12">
                  <c:v>1961</c:v>
                </c:pt>
                <c:pt idx="13">
                  <c:v>1962</c:v>
                </c:pt>
                <c:pt idx="14">
                  <c:v>1963</c:v>
                </c:pt>
                <c:pt idx="15">
                  <c:v>1964</c:v>
                </c:pt>
                <c:pt idx="16">
                  <c:v>1965</c:v>
                </c:pt>
                <c:pt idx="17">
                  <c:v>1966</c:v>
                </c:pt>
                <c:pt idx="18">
                  <c:v>1967</c:v>
                </c:pt>
                <c:pt idx="19">
                  <c:v>1968</c:v>
                </c:pt>
                <c:pt idx="20">
                  <c:v>1969</c:v>
                </c:pt>
                <c:pt idx="21">
                  <c:v>1970</c:v>
                </c:pt>
                <c:pt idx="22">
                  <c:v>1971</c:v>
                </c:pt>
                <c:pt idx="23">
                  <c:v>1972</c:v>
                </c:pt>
                <c:pt idx="24">
                  <c:v>1973</c:v>
                </c:pt>
                <c:pt idx="25">
                  <c:v>1974</c:v>
                </c:pt>
                <c:pt idx="26">
                  <c:v>1975</c:v>
                </c:pt>
                <c:pt idx="27">
                  <c:v>1976</c:v>
                </c:pt>
                <c:pt idx="28">
                  <c:v>1977</c:v>
                </c:pt>
                <c:pt idx="29">
                  <c:v>1978</c:v>
                </c:pt>
                <c:pt idx="30">
                  <c:v>1979</c:v>
                </c:pt>
                <c:pt idx="31">
                  <c:v>1980</c:v>
                </c:pt>
                <c:pt idx="32">
                  <c:v>1981</c:v>
                </c:pt>
                <c:pt idx="33">
                  <c:v>1982</c:v>
                </c:pt>
                <c:pt idx="34">
                  <c:v>1983</c:v>
                </c:pt>
                <c:pt idx="35">
                  <c:v>1984</c:v>
                </c:pt>
                <c:pt idx="36">
                  <c:v>1985</c:v>
                </c:pt>
                <c:pt idx="37">
                  <c:v>1986</c:v>
                </c:pt>
                <c:pt idx="38">
                  <c:v>1987</c:v>
                </c:pt>
                <c:pt idx="39">
                  <c:v>1988</c:v>
                </c:pt>
                <c:pt idx="40">
                  <c:v>1989</c:v>
                </c:pt>
                <c:pt idx="41">
                  <c:v>1990</c:v>
                </c:pt>
                <c:pt idx="42">
                  <c:v>1991</c:v>
                </c:pt>
                <c:pt idx="43">
                  <c:v>1992</c:v>
                </c:pt>
                <c:pt idx="44">
                  <c:v>1993</c:v>
                </c:pt>
                <c:pt idx="45">
                  <c:v>1994</c:v>
                </c:pt>
                <c:pt idx="46">
                  <c:v>1995</c:v>
                </c:pt>
                <c:pt idx="47">
                  <c:v>1996</c:v>
                </c:pt>
                <c:pt idx="48">
                  <c:v>1997</c:v>
                </c:pt>
                <c:pt idx="49">
                  <c:v>1998</c:v>
                </c:pt>
                <c:pt idx="50">
                  <c:v>1999</c:v>
                </c:pt>
                <c:pt idx="51">
                  <c:v>2000</c:v>
                </c:pt>
                <c:pt idx="52">
                  <c:v>2001</c:v>
                </c:pt>
                <c:pt idx="53">
                  <c:v>2002</c:v>
                </c:pt>
                <c:pt idx="54">
                  <c:v>2003</c:v>
                </c:pt>
                <c:pt idx="55">
                  <c:v>2004</c:v>
                </c:pt>
                <c:pt idx="56">
                  <c:v>2005</c:v>
                </c:pt>
                <c:pt idx="57">
                  <c:v>2006</c:v>
                </c:pt>
                <c:pt idx="58">
                  <c:v>2007</c:v>
                </c:pt>
                <c:pt idx="59">
                  <c:v>2008</c:v>
                </c:pt>
                <c:pt idx="60">
                  <c:v>2009</c:v>
                </c:pt>
                <c:pt idx="61">
                  <c:v>2010</c:v>
                </c:pt>
                <c:pt idx="62">
                  <c:v>2011</c:v>
                </c:pt>
                <c:pt idx="63">
                  <c:v>2012</c:v>
                </c:pt>
                <c:pt idx="64">
                  <c:v>2013</c:v>
                </c:pt>
                <c:pt idx="65">
                  <c:v>2014</c:v>
                </c:pt>
                <c:pt idx="66">
                  <c:v>2015</c:v>
                </c:pt>
                <c:pt idx="67">
                  <c:v>2016</c:v>
                </c:pt>
                <c:pt idx="68">
                  <c:v>2017</c:v>
                </c:pt>
                <c:pt idx="69">
                  <c:v>2018</c:v>
                </c:pt>
                <c:pt idx="70">
                  <c:v>2019</c:v>
                </c:pt>
                <c:pt idx="71">
                  <c:v>2020</c:v>
                </c:pt>
                <c:pt idx="72">
                  <c:v>2021</c:v>
                </c:pt>
                <c:pt idx="73">
                  <c:v>2022</c:v>
                </c:pt>
                <c:pt idx="74">
                  <c:v>2023</c:v>
                </c:pt>
              </c:numCache>
            </c:numRef>
          </c:cat>
          <c:val>
            <c:numRef>
              <c:f>NAROZENI_1949_2020!$C$8:$BY$8</c:f>
              <c:numCache>
                <c:formatCode>General</c:formatCode>
                <c:ptCount val="75"/>
                <c:pt idx="0">
                  <c:v>9635</c:v>
                </c:pt>
                <c:pt idx="1">
                  <c:v>9650</c:v>
                </c:pt>
                <c:pt idx="2">
                  <c:v>9115</c:v>
                </c:pt>
                <c:pt idx="3">
                  <c:v>8373</c:v>
                </c:pt>
                <c:pt idx="4">
                  <c:v>7598</c:v>
                </c:pt>
                <c:pt idx="5">
                  <c:v>7187</c:v>
                </c:pt>
                <c:pt idx="6">
                  <c:v>7035</c:v>
                </c:pt>
                <c:pt idx="7">
                  <c:v>6773</c:v>
                </c:pt>
                <c:pt idx="8">
                  <c:v>6277</c:v>
                </c:pt>
                <c:pt idx="9">
                  <c:v>5726</c:v>
                </c:pt>
                <c:pt idx="10">
                  <c:v>5146</c:v>
                </c:pt>
                <c:pt idx="11">
                  <c:v>4966</c:v>
                </c:pt>
                <c:pt idx="12">
                  <c:v>4975</c:v>
                </c:pt>
                <c:pt idx="13">
                  <c:v>5162</c:v>
                </c:pt>
                <c:pt idx="14">
                  <c:v>5981</c:v>
                </c:pt>
                <c:pt idx="15">
                  <c:v>6046</c:v>
                </c:pt>
                <c:pt idx="16">
                  <c:v>5682</c:v>
                </c:pt>
                <c:pt idx="17">
                  <c:v>5614</c:v>
                </c:pt>
                <c:pt idx="18">
                  <c:v>5501</c:v>
                </c:pt>
                <c:pt idx="19">
                  <c:v>5701</c:v>
                </c:pt>
                <c:pt idx="20">
                  <c:v>5913</c:v>
                </c:pt>
                <c:pt idx="21">
                  <c:v>6302</c:v>
                </c:pt>
                <c:pt idx="22">
                  <c:v>6439</c:v>
                </c:pt>
                <c:pt idx="23">
                  <c:v>6753</c:v>
                </c:pt>
                <c:pt idx="24">
                  <c:v>7571</c:v>
                </c:pt>
                <c:pt idx="25">
                  <c:v>8295</c:v>
                </c:pt>
                <c:pt idx="26">
                  <c:v>7989</c:v>
                </c:pt>
                <c:pt idx="27">
                  <c:v>7944</c:v>
                </c:pt>
                <c:pt idx="28">
                  <c:v>7464</c:v>
                </c:pt>
                <c:pt idx="29">
                  <c:v>7504</c:v>
                </c:pt>
                <c:pt idx="30">
                  <c:v>6996</c:v>
                </c:pt>
                <c:pt idx="31">
                  <c:v>6194</c:v>
                </c:pt>
                <c:pt idx="32">
                  <c:v>5859</c:v>
                </c:pt>
                <c:pt idx="33">
                  <c:v>5758</c:v>
                </c:pt>
                <c:pt idx="34">
                  <c:v>5722</c:v>
                </c:pt>
                <c:pt idx="35">
                  <c:v>5616</c:v>
                </c:pt>
                <c:pt idx="36">
                  <c:v>5553</c:v>
                </c:pt>
                <c:pt idx="37">
                  <c:v>5451</c:v>
                </c:pt>
                <c:pt idx="38">
                  <c:v>5673</c:v>
                </c:pt>
                <c:pt idx="39">
                  <c:v>5703</c:v>
                </c:pt>
                <c:pt idx="40">
                  <c:v>5528</c:v>
                </c:pt>
                <c:pt idx="41">
                  <c:v>5607</c:v>
                </c:pt>
                <c:pt idx="42">
                  <c:v>5561</c:v>
                </c:pt>
                <c:pt idx="43">
                  <c:v>5319</c:v>
                </c:pt>
                <c:pt idx="44">
                  <c:v>5244</c:v>
                </c:pt>
                <c:pt idx="45">
                  <c:v>4544</c:v>
                </c:pt>
                <c:pt idx="46">
                  <c:v>4166</c:v>
                </c:pt>
                <c:pt idx="47">
                  <c:v>4039</c:v>
                </c:pt>
                <c:pt idx="48">
                  <c:v>3951</c:v>
                </c:pt>
                <c:pt idx="49">
                  <c:v>3975</c:v>
                </c:pt>
                <c:pt idx="50">
                  <c:v>3965</c:v>
                </c:pt>
                <c:pt idx="51">
                  <c:v>4090</c:v>
                </c:pt>
                <c:pt idx="52">
                  <c:v>4013</c:v>
                </c:pt>
                <c:pt idx="53">
                  <c:v>4132</c:v>
                </c:pt>
                <c:pt idx="54">
                  <c:v>4045</c:v>
                </c:pt>
                <c:pt idx="55">
                  <c:v>4312</c:v>
                </c:pt>
                <c:pt idx="56">
                  <c:v>4271</c:v>
                </c:pt>
                <c:pt idx="57">
                  <c:v>4466</c:v>
                </c:pt>
                <c:pt idx="58">
                  <c:v>5045</c:v>
                </c:pt>
                <c:pt idx="59">
                  <c:v>5220</c:v>
                </c:pt>
                <c:pt idx="60">
                  <c:v>5206</c:v>
                </c:pt>
                <c:pt idx="61">
                  <c:v>5120</c:v>
                </c:pt>
                <c:pt idx="62">
                  <c:v>4654</c:v>
                </c:pt>
                <c:pt idx="63">
                  <c:v>4592</c:v>
                </c:pt>
                <c:pt idx="64">
                  <c:v>4535</c:v>
                </c:pt>
                <c:pt idx="65">
                  <c:v>4435</c:v>
                </c:pt>
                <c:pt idx="66">
                  <c:v>4683</c:v>
                </c:pt>
                <c:pt idx="67">
                  <c:v>4960</c:v>
                </c:pt>
                <c:pt idx="68">
                  <c:v>4753</c:v>
                </c:pt>
                <c:pt idx="69">
                  <c:v>4725</c:v>
                </c:pt>
                <c:pt idx="70">
                  <c:v>4659</c:v>
                </c:pt>
                <c:pt idx="71">
                  <c:v>4557</c:v>
                </c:pt>
                <c:pt idx="72">
                  <c:v>4386</c:v>
                </c:pt>
                <c:pt idx="73">
                  <c:v>3921</c:v>
                </c:pt>
                <c:pt idx="74">
                  <c:v>3549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5-B427-4A33-BFC4-6F606EE775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062712"/>
        <c:axId val="408063040"/>
      </c:lineChart>
      <c:catAx>
        <c:axId val="40806271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8063040"/>
        <c:crosses val="autoZero"/>
        <c:auto val="1"/>
        <c:lblAlgn val="ctr"/>
        <c:lblOffset val="100"/>
        <c:noMultiLvlLbl val="0"/>
      </c:catAx>
      <c:valAx>
        <c:axId val="40806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</a:t>
                </a:r>
                <a:r>
                  <a:rPr lang="cs-CZ" baseline="0"/>
                  <a:t> narozených</a:t>
                </a: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8062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Děti v mateřských školách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List1!$B$4</c:f>
              <c:strCache>
                <c:ptCount val="1"/>
                <c:pt idx="0">
                  <c:v>MŠ dětí celkem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List1!$C$3:$F$3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List1!$C$4:$F$4</c:f>
              <c:numCache>
                <c:formatCode>General</c:formatCode>
                <c:ptCount val="4"/>
                <c:pt idx="0">
                  <c:v>14962</c:v>
                </c:pt>
                <c:pt idx="1">
                  <c:v>15195</c:v>
                </c:pt>
                <c:pt idx="2">
                  <c:v>15490</c:v>
                </c:pt>
                <c:pt idx="3">
                  <c:v>15158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C2-4BF8-8B51-8A07CF527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5172240"/>
        <c:axId val="365169616"/>
      </c:barChart>
      <c:lineChart>
        <c:grouping val="standard"/>
        <c:varyColors val="0"/>
        <c:ser>
          <c:idx val="1"/>
          <c:order val="1"/>
          <c:tx>
            <c:strRef>
              <c:f>List1!$B$8</c:f>
              <c:strCache>
                <c:ptCount val="1"/>
                <c:pt idx="0">
                  <c:v>podíl cizinců z celku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List1!$C$3:$F$3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List1!$C$8:$F$8</c:f>
              <c:numCache>
                <c:formatCode>0.0%</c:formatCode>
                <c:ptCount val="4"/>
                <c:pt idx="0">
                  <c:v>3.1947600588156662E-2</c:v>
                </c:pt>
                <c:pt idx="1">
                  <c:v>2.9022704837117472E-2</c:v>
                </c:pt>
                <c:pt idx="2">
                  <c:v>5.1323434473854096E-2</c:v>
                </c:pt>
                <c:pt idx="3">
                  <c:v>4.9808681884153584E-2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C2-4BF8-8B51-8A07CF5279B4}"/>
            </c:ext>
          </c:extLst>
        </c:ser>
        <c:ser>
          <c:idx val="2"/>
          <c:order val="2"/>
          <c:tx>
            <c:strRef>
              <c:f>List1!$B$9</c:f>
              <c:strCache>
                <c:ptCount val="1"/>
                <c:pt idx="0">
                  <c:v>podíl Ukrajinců z celku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List1!$C$3:$F$3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List1!$C$9:$F$9</c:f>
              <c:numCache>
                <c:formatCode>0.0%</c:formatCode>
                <c:ptCount val="4"/>
                <c:pt idx="0">
                  <c:v>7.0177783718754173E-3</c:v>
                </c:pt>
                <c:pt idx="1">
                  <c:v>6.9101678183613032E-3</c:v>
                </c:pt>
                <c:pt idx="2">
                  <c:v>2.8792769528728213E-2</c:v>
                </c:pt>
                <c:pt idx="3">
                  <c:v>2.7444253859348199E-2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C2-4BF8-8B51-8A07CF5279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092008"/>
        <c:axId val="367096928"/>
      </c:lineChart>
      <c:catAx>
        <c:axId val="36517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5169616"/>
        <c:crosses val="autoZero"/>
        <c:auto val="1"/>
        <c:lblAlgn val="ctr"/>
        <c:lblOffset val="100"/>
        <c:noMultiLvlLbl val="0"/>
      </c:catAx>
      <c:valAx>
        <c:axId val="3651696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dětí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5172240"/>
        <c:crosses val="autoZero"/>
        <c:crossBetween val="between"/>
      </c:valAx>
      <c:valAx>
        <c:axId val="36709692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podíl cizinců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7092008"/>
        <c:crosses val="max"/>
        <c:crossBetween val="between"/>
      </c:valAx>
      <c:catAx>
        <c:axId val="367092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70969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Žáci v základních školách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List1!$B$13</c:f>
              <c:strCache>
                <c:ptCount val="1"/>
                <c:pt idx="0">
                  <c:v>ZŠ žáků celkem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List1!$C$12:$F$12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List1!$C$13:$F$13</c:f>
              <c:numCache>
                <c:formatCode>General</c:formatCode>
                <c:ptCount val="4"/>
                <c:pt idx="0">
                  <c:v>41688</c:v>
                </c:pt>
                <c:pt idx="1">
                  <c:v>41652</c:v>
                </c:pt>
                <c:pt idx="2">
                  <c:v>43569</c:v>
                </c:pt>
                <c:pt idx="3">
                  <c:v>43100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71-42A9-B371-629F3B9E8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5172240"/>
        <c:axId val="365169616"/>
      </c:barChart>
      <c:lineChart>
        <c:grouping val="standard"/>
        <c:varyColors val="0"/>
        <c:ser>
          <c:idx val="1"/>
          <c:order val="1"/>
          <c:tx>
            <c:strRef>
              <c:f>List1!$B$17</c:f>
              <c:strCache>
                <c:ptCount val="1"/>
                <c:pt idx="0">
                  <c:v>podíl cizinců z celku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List1!$C$12:$F$12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List1!$C$17:$F$17</c:f>
              <c:numCache>
                <c:formatCode>0.0%</c:formatCode>
                <c:ptCount val="4"/>
                <c:pt idx="0">
                  <c:v>2.9888696987142582E-2</c:v>
                </c:pt>
                <c:pt idx="1">
                  <c:v>3.1619129933736674E-2</c:v>
                </c:pt>
                <c:pt idx="2">
                  <c:v>7.6292776974454315E-2</c:v>
                </c:pt>
                <c:pt idx="3">
                  <c:v>7.204176334106728E-2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71-42A9-B371-629F3B9E8AA4}"/>
            </c:ext>
          </c:extLst>
        </c:ser>
        <c:ser>
          <c:idx val="2"/>
          <c:order val="2"/>
          <c:tx>
            <c:strRef>
              <c:f>List1!$B$18</c:f>
              <c:strCache>
                <c:ptCount val="1"/>
                <c:pt idx="0">
                  <c:v>podíl Ukrajinců z celku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List1!$C$12:$F$12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List1!$C$18:$F$18</c:f>
              <c:numCache>
                <c:formatCode>0.0%</c:formatCode>
                <c:ptCount val="4"/>
                <c:pt idx="0">
                  <c:v>8.5396277106121674E-3</c:v>
                </c:pt>
                <c:pt idx="1">
                  <c:v>9.4353212330740427E-3</c:v>
                </c:pt>
                <c:pt idx="2">
                  <c:v>5.5085037526681813E-2</c:v>
                </c:pt>
                <c:pt idx="3">
                  <c:v>4.9930394431554524E-2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71-42A9-B371-629F3B9E8A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092008"/>
        <c:axId val="367096928"/>
      </c:lineChart>
      <c:catAx>
        <c:axId val="36517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5169616"/>
        <c:crosses val="autoZero"/>
        <c:auto val="1"/>
        <c:lblAlgn val="ctr"/>
        <c:lblOffset val="100"/>
        <c:noMultiLvlLbl val="0"/>
      </c:catAx>
      <c:valAx>
        <c:axId val="3651696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žáků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5172240"/>
        <c:crosses val="autoZero"/>
        <c:crossBetween val="between"/>
      </c:valAx>
      <c:valAx>
        <c:axId val="36709692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podíl cizinců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7092008"/>
        <c:crosses val="max"/>
        <c:crossBetween val="between"/>
      </c:valAx>
      <c:catAx>
        <c:axId val="367092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70969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Žáci ve středních školách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List1!$B$22</c:f>
              <c:strCache>
                <c:ptCount val="1"/>
                <c:pt idx="0">
                  <c:v>SŠ žáků celkem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List1!$C$21:$F$21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List1!$C$22:$F$22</c:f>
              <c:numCache>
                <c:formatCode>General</c:formatCode>
                <c:ptCount val="4"/>
                <c:pt idx="0">
                  <c:v>16273</c:v>
                </c:pt>
                <c:pt idx="1">
                  <c:v>16580</c:v>
                </c:pt>
                <c:pt idx="2">
                  <c:v>17328</c:v>
                </c:pt>
                <c:pt idx="3">
                  <c:v>18242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6A-4FF7-A3F5-794D1B000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65172240"/>
        <c:axId val="365169616"/>
      </c:barChart>
      <c:lineChart>
        <c:grouping val="standard"/>
        <c:varyColors val="0"/>
        <c:ser>
          <c:idx val="1"/>
          <c:order val="1"/>
          <c:tx>
            <c:strRef>
              <c:f>List1!$B$26</c:f>
              <c:strCache>
                <c:ptCount val="1"/>
                <c:pt idx="0">
                  <c:v>podíl cizinců z celku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List1!$C$21:$F$21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List1!$C$26:$F$26</c:f>
              <c:numCache>
                <c:formatCode>0.0%</c:formatCode>
                <c:ptCount val="4"/>
                <c:pt idx="0">
                  <c:v>2.0217538253548824E-2</c:v>
                </c:pt>
                <c:pt idx="1">
                  <c:v>2.2376357056694812E-2</c:v>
                </c:pt>
                <c:pt idx="2">
                  <c:v>3.1336565096952908E-2</c:v>
                </c:pt>
                <c:pt idx="3">
                  <c:v>3.8098892665277932E-2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6A-4FF7-A3F5-794D1B0000B5}"/>
            </c:ext>
          </c:extLst>
        </c:ser>
        <c:ser>
          <c:idx val="2"/>
          <c:order val="2"/>
          <c:tx>
            <c:strRef>
              <c:f>List1!$B$27</c:f>
              <c:strCache>
                <c:ptCount val="1"/>
                <c:pt idx="0">
                  <c:v>podíl Ukrajinců z celku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List1!$C$21:$F$21</c:f>
              <c:strCache>
                <c:ptCount val="4"/>
                <c:pt idx="0">
                  <c:v>2020/2021</c:v>
                </c:pt>
                <c:pt idx="1">
                  <c:v>2021/2022</c:v>
                </c:pt>
                <c:pt idx="2">
                  <c:v>2022/2023</c:v>
                </c:pt>
                <c:pt idx="3">
                  <c:v>2023/2024</c:v>
                </c:pt>
              </c:strCache>
            </c:strRef>
          </c:cat>
          <c:val>
            <c:numRef>
              <c:f>List1!$C$27:$F$27</c:f>
              <c:numCache>
                <c:formatCode>0.0%</c:formatCode>
                <c:ptCount val="4"/>
                <c:pt idx="0">
                  <c:v>7.988692926934186E-3</c:v>
                </c:pt>
                <c:pt idx="1">
                  <c:v>8.4439083232810616E-3</c:v>
                </c:pt>
                <c:pt idx="2">
                  <c:v>1.6966759002770084E-2</c:v>
                </c:pt>
                <c:pt idx="3">
                  <c:v>2.318824690275189E-2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6A-4FF7-A3F5-794D1B0000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7092008"/>
        <c:axId val="367096928"/>
      </c:lineChart>
      <c:catAx>
        <c:axId val="36517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5169616"/>
        <c:crosses val="autoZero"/>
        <c:auto val="1"/>
        <c:lblAlgn val="ctr"/>
        <c:lblOffset val="100"/>
        <c:noMultiLvlLbl val="0"/>
      </c:catAx>
      <c:valAx>
        <c:axId val="36516961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počet žáků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5172240"/>
        <c:crosses val="autoZero"/>
        <c:crossBetween val="between"/>
      </c:valAx>
      <c:valAx>
        <c:axId val="367096928"/>
        <c:scaling>
          <c:orientation val="minMax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podíl cizinců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67092008"/>
        <c:crosses val="max"/>
        <c:crossBetween val="between"/>
      </c:valAx>
      <c:catAx>
        <c:axId val="367092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709692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2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C634E-D109-450F-BF9D-139E0276E9CE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39838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FB0FC-AE0A-49D6-99A7-0432AF1C311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564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FB0FC-AE0A-49D6-99A7-0432AF1C311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285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Jak je vidět, počet narozených od roku 2016 klesá – po roce 2028 nelze očekávat nějaký výrazný populační ročník vstupující do povinného vzdělávání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FB0FC-AE0A-49D6-99A7-0432AF1C3115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213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cs-CZ" sz="1800" b="0" i="0" u="none" strike="noStrike" baseline="0" dirty="0">
                <a:latin typeface="CIDFont+F1"/>
              </a:rPr>
              <a:t>Pro příští rok očekáváme výrazný pokles počtu žáků (o 349 méně), pro </a:t>
            </a:r>
            <a:r>
              <a:rPr lang="cs-CZ" sz="1800" b="0" i="0" u="none" strike="noStrike" baseline="0">
                <a:latin typeface="CIDFont+F1"/>
              </a:rPr>
              <a:t>představu jde cca </a:t>
            </a:r>
            <a:r>
              <a:rPr lang="cs-CZ" sz="1800" b="0" i="0" u="none" strike="noStrike" baseline="0" dirty="0">
                <a:latin typeface="CIDFont+F1"/>
              </a:rPr>
              <a:t>15 plných tříd. Do středních škol v Libereckém kraji již nebude vstupovat silnější populační ročník, než ten z roku 2008.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FB0FC-AE0A-49D6-99A7-0432AF1C3115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8994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44FB0FC-AE0A-49D6-99A7-0432AF1C3115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644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0AAF289F-95AB-9EFA-06A4-AE3427FCE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432B338D-CCE0-F0F9-6DF3-DC2766842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7E535E7D-2208-1B77-FEF6-107F2AADE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EC5A8A0F-842F-3AB1-2569-669DDFA944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10A95933-35D3-B90A-71CA-A7B9A04D57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6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59B17048-7656-8DEF-0FD7-8C94C2C29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8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Obsah obrázku text, klipart&#10;&#10;Popis byl vytvořen automaticky">
            <a:extLst>
              <a:ext uri="{FF2B5EF4-FFF2-40B4-BE49-F238E27FC236}">
                <a16:creationId xmlns:a16="http://schemas.microsoft.com/office/drawing/2014/main" id="{2E46BE7B-9BE2-784A-B2EB-CD4CB35EB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2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A2C0B90B-557A-E717-4CB5-181A010E8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4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89904D4F-80DC-A25D-FDD0-5A6E858E9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F32364DD-FC25-9BB4-09B2-D0D4F92DA4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4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4AA10F7A-BCEF-A124-7C3A-13781D870D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26E-6215-4DED-9F8A-6B6DACA3F89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FACD1FF8-1CD2-41BB-0138-01D4B3F64F9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0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eva.kotkova@kraj-lbc.cz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edulk.cz/pedagogove/sport-a-souteze/liberecky-kraj-oceni-zaky-a-studenty-za-mimoradne-uspechy-ve-vzdelavani-n477482.htm" TargetMode="External"/><Relationship Id="rId2" Type="http://schemas.openxmlformats.org/officeDocument/2006/relationships/hyperlink" Target="mailto:eva.hodbodova@kraj-lbc.cz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edulk.cz/management-skol/projekty-lk/podpora-vzdelavani-zaku-v-programech-centra-pro-talentovanou-mladez-z-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7414F-BA51-D01F-A8C3-F60102BC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26184"/>
            <a:ext cx="7772400" cy="1996560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Porada s řediteli</a:t>
            </a:r>
          </a:p>
        </p:txBody>
      </p:sp>
    </p:spTree>
    <p:extLst>
      <p:ext uri="{BB962C8B-B14F-4D97-AF65-F5344CB8AC3E}">
        <p14:creationId xmlns:p14="http://schemas.microsoft.com/office/powerpoint/2010/main" val="338604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Všeobecné lyceum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Pokusné ověřování – harmonogram: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1. 11. vyhlášení pokusného ověřování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30. 10. se mohou školy do PO přihlásit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15. 11. MŠMT zveřejní seznam zapojených škol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30. 11. NPI předloží RVP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30. 11. škola podá žádost o zápis oboru do rejstříku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31. 1. kritéria přijímacího řízení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30. 6. zpracované ŠVP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1. 9. 2025 zahájení vzdělávání</a:t>
            </a:r>
          </a:p>
          <a:p>
            <a:pPr marL="0" indent="0" algn="just">
              <a:buNone/>
            </a:pPr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31. 8. 2029 ukončení pokusného ověřování</a:t>
            </a:r>
          </a:p>
          <a:p>
            <a:pPr algn="just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 max stanoveno jako pro Přírodovědné lyceum, stejná pravidla jako pro obory kategorie M s výjimkou možnosti tvořit víceoborové třídy</a:t>
            </a:r>
          </a:p>
          <a:p>
            <a:pPr algn="just"/>
            <a:r>
              <a:rPr lang="cs-CZ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všeobecné vzdělávání bude tvořit 60 %, 40 % tvoří disponibilní složka (z toho 40 % hluboké studium všeobecně vzdělávacích předmětů, 60 % odborná orientace)</a:t>
            </a:r>
          </a:p>
          <a:p>
            <a:pPr algn="just"/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3166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Nástavbové studium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potřeba koncepčně řešit situaci v oblasti nástavbového studia</a:t>
            </a:r>
          </a:p>
          <a:p>
            <a:pPr algn="just"/>
            <a:r>
              <a:rPr lang="cs-CZ" sz="2000" dirty="0"/>
              <a:t>probíhá mapování situace v kraji</a:t>
            </a:r>
          </a:p>
          <a:p>
            <a:pPr algn="just"/>
            <a:r>
              <a:rPr lang="cs-CZ" sz="2000" dirty="0"/>
              <a:t>plánujeme setkání škol, které obory nástavbového studia nabízejí</a:t>
            </a:r>
          </a:p>
          <a:p>
            <a:pPr algn="just"/>
            <a:r>
              <a:rPr lang="cs-CZ" sz="2000" dirty="0"/>
              <a:t>setkání se uskuteční do konce </a:t>
            </a:r>
            <a:r>
              <a:rPr lang="cs-CZ" sz="2000" u="sng" dirty="0"/>
              <a:t>října 2024 </a:t>
            </a:r>
            <a:r>
              <a:rPr lang="cs-CZ" sz="2000" dirty="0"/>
              <a:t>v prostorách Krajského úřadu Libereckého kraje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kontaktní osoba: </a:t>
            </a:r>
          </a:p>
          <a:p>
            <a:pPr lvl="1" indent="-342900" algn="just"/>
            <a:endParaRPr lang="cs-CZ" sz="2000" dirty="0"/>
          </a:p>
          <a:p>
            <a:pPr lvl="1" indent="-342900" algn="just"/>
            <a:r>
              <a:rPr lang="cs-CZ" sz="2000" dirty="0"/>
              <a:t>Eva Kotková, </a:t>
            </a:r>
            <a:r>
              <a:rPr lang="cs-CZ" sz="2000" dirty="0">
                <a:hlinkClick r:id="rId2"/>
              </a:rPr>
              <a:t>eva.kotkova@kraj-lbc.cz</a:t>
            </a:r>
            <a:r>
              <a:rPr lang="cs-CZ" sz="2000" dirty="0"/>
              <a:t>, 485 226 231</a:t>
            </a:r>
          </a:p>
          <a:p>
            <a:pPr marL="214313" indent="-214313" algn="just">
              <a:buFont typeface="Wingdings" panose="05000000000000000000" pitchFamily="2" charset="2"/>
              <a:buChar char="q"/>
            </a:pP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7863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pl-PL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S Bílými </a:t>
            </a:r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Tygry policistou na zkoušku</a:t>
            </a:r>
            <a:endParaRPr lang="cs-CZ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Soutěž čtyřčlenných družstev (2. dívky, 2. chlapci) a jednotlivců ve fyzické způsobilosti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Určeno pro žáky a žákyně 4. ročníků středních škol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Tři nejlepší družstva, tři nejlepší dívky a tři nejlepší chlapci obdrží hodnotné ceny věnované Libereckým krajem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Všichni účastníci obdrží certifikát o dosaženém výsledku, který nahrazuje zkoušky fyzické způsobilosti pro přijetí do služebního poměru příslušníka Policie ČR (v případě, že bude splněn limit)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Termín: 9.10. 2024, </a:t>
            </a:r>
            <a:r>
              <a:rPr lang="cs-CZ" sz="20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Sportpark</a:t>
            </a: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Liberec, atletický stadion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Termín pro podání přihlášky: 30. 9. 2024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Informace: Renata Havelková, +420 727 872 347, renata.havelkova@pcr.cz </a:t>
            </a:r>
          </a:p>
          <a:p>
            <a:pPr marL="0" indent="0">
              <a:buNone/>
            </a:pP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4713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Nominace na ocenění za mimořádné úspěchy v oblasti vzdělávání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Kategorie: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Umístění na 1. až 6. místě v celostátním kole oborové soutěže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Umístění na 1. – 6. místě v celostátním kole soutěží odborných znalostí a dovedností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Účast v mezinárodních soutěží všech typů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Mimořádné aktivity v oblasti vzdělávání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Nominace zasílat: 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eva.hodbodova@kraj-lbc.cz</a:t>
            </a: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Kompletní informace: 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Liberecký kraj ocení žáky a studenty za mimořádné úspěchy ve vzdělávání | Sport a soutěže | EDU LK</a:t>
            </a:r>
            <a:endParaRPr lang="cs-CZ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27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Kurzy Centra Talentované Mládeže (CTM)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Školy mohou podat žádost o mimořádný příspěvek, který je určený na stipendium pro žáky registrované do CTM online kurzů a kteří již uhradili kurzovné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Termín pro předložení žádostí 25. 9. 2024</a:t>
            </a:r>
          </a:p>
          <a:p>
            <a:pPr marL="342900" lvl="0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Informace o kurzech je na 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edulk.cz</a:t>
            </a: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(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https://edulk.cz/management-skol/projekty-</a:t>
            </a:r>
            <a:r>
              <a:rPr lang="cs-CZ" sz="2000" u="sng" kern="100" dirty="0" err="1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lk</a:t>
            </a:r>
            <a:r>
              <a:rPr lang="cs-CZ" sz="2000" u="sng" kern="10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/podpora-vzdelavani-zaku-v-programech-centra-pro-talentovanou-mladez-z-s</a:t>
            </a: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cs-CZ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Zvážit větší propagaci mezi žáky a žákyněmi středních škol. Kurzy jsou vhodným doplňkem ŠVP pro talentované a aktivní žáky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8279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Soutěže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/>
          </a:bodyPr>
          <a:lstStyle/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Poděkování ředitelům škol, jejichž pedagogové mi v minulém školním roce významně pomohli s odbornou přípravou soutěží: </a:t>
            </a:r>
            <a:endParaRPr lang="cs-CZ" sz="2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VOŠ mezinárodního obchodu a Obchodní akademie, JBC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Gymnázium a SOŠ pedagogická LBC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Gymnázium Dr. Antona Randy JBC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Gymnázium F. X. Šaldy LBC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Gymnázium </a:t>
            </a:r>
            <a:r>
              <a:rPr lang="cs-CZ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Doctrina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LBC</a:t>
            </a:r>
          </a:p>
          <a:p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Další ročník oborových soutěží se připravuje, přestože ze strany MŠMT nedošlo k žádnému posunu v podpoře systému, finanční zabezpečení z rozpočtu kraje je v návrhu rozpočtu i pro rok 2025.  V novém školním roce bude potřebná spolupráce ze strany středních škol Jablonecka, probíhá personální obměna pořadatele okresních kol soutěží pro žáky základních a středních škol okresu</a:t>
            </a:r>
            <a:endParaRPr 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2965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8750C8-7BF5-9463-B683-EAC6B5699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1847193"/>
          </a:xfrm>
        </p:spPr>
        <p:txBody>
          <a:bodyPr>
            <a:normAutofit/>
          </a:bodyPr>
          <a:lstStyle/>
          <a:p>
            <a:pPr algn="ctr"/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C6F3139-312E-D190-B820-77757227BB1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r"/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2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32040E-7A17-93EF-E539-57561DF01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Demografický vývoj v Libereckém kraji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9F30A7E9-F0A7-8FAE-32F5-806CA02A4098}"/>
              </a:ext>
            </a:extLst>
          </p:cNvPr>
          <p:cNvSpPr txBox="1"/>
          <p:nvPr/>
        </p:nvSpPr>
        <p:spPr>
          <a:xfrm>
            <a:off x="1855568" y="1167063"/>
            <a:ext cx="5788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Počet narozených v Libereckém kraji v letech 1952–2023</a:t>
            </a:r>
            <a:endParaRPr lang="cs-CZ" dirty="0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/>
          </p:cNvGraphicFramePr>
          <p:nvPr/>
        </p:nvGraphicFramePr>
        <p:xfrm>
          <a:off x="541337" y="1755648"/>
          <a:ext cx="8061325" cy="4416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11026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8A3970-C429-6804-3624-6586FB148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2059753"/>
              </p:ext>
            </p:extLst>
          </p:nvPr>
        </p:nvGraphicFramePr>
        <p:xfrm>
          <a:off x="628650" y="365126"/>
          <a:ext cx="7886700" cy="5554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7509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290312-F8C5-71EB-3F1C-28A90C430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188353"/>
              </p:ext>
            </p:extLst>
          </p:nvPr>
        </p:nvGraphicFramePr>
        <p:xfrm>
          <a:off x="628650" y="365125"/>
          <a:ext cx="7886700" cy="56626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8143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9C09D3-BD3B-DD23-C858-0307D2CFB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3" name="Graf 2">
            <a:extLst>
              <a:ext uri="{FF2B5EF4-FFF2-40B4-BE49-F238E27FC236}">
                <a16:creationId xmlns:a16="http://schemas.microsoft.com/office/drawing/2014/main" id="{00000000-0008-0000-00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9666325"/>
              </p:ext>
            </p:extLst>
          </p:nvPr>
        </p:nvGraphicFramePr>
        <p:xfrm>
          <a:off x="628650" y="365126"/>
          <a:ext cx="7886700" cy="562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54362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A7E5A-1480-D246-AD82-FD4089FA9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15000"/>
              </a:lnSpc>
            </a:pPr>
            <a:r>
              <a:rPr lang="cs-C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Odhadované počty žáků v 9. r. ZŠ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737D50F4-B475-05A0-1643-727298D86F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262668"/>
              </p:ext>
            </p:extLst>
          </p:nvPr>
        </p:nvGraphicFramePr>
        <p:xfrm>
          <a:off x="628650" y="2060448"/>
          <a:ext cx="7886701" cy="36440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15249">
                  <a:extLst>
                    <a:ext uri="{9D8B030D-6E8A-4147-A177-3AD203B41FA5}">
                      <a16:colId xmlns:a16="http://schemas.microsoft.com/office/drawing/2014/main" val="738480637"/>
                    </a:ext>
                  </a:extLst>
                </a:gridCol>
                <a:gridCol w="1707686">
                  <a:extLst>
                    <a:ext uri="{9D8B030D-6E8A-4147-A177-3AD203B41FA5}">
                      <a16:colId xmlns:a16="http://schemas.microsoft.com/office/drawing/2014/main" val="1844513107"/>
                    </a:ext>
                  </a:extLst>
                </a:gridCol>
                <a:gridCol w="1463609">
                  <a:extLst>
                    <a:ext uri="{9D8B030D-6E8A-4147-A177-3AD203B41FA5}">
                      <a16:colId xmlns:a16="http://schemas.microsoft.com/office/drawing/2014/main" val="2017705666"/>
                    </a:ext>
                  </a:extLst>
                </a:gridCol>
                <a:gridCol w="1341997">
                  <a:extLst>
                    <a:ext uri="{9D8B030D-6E8A-4147-A177-3AD203B41FA5}">
                      <a16:colId xmlns:a16="http://schemas.microsoft.com/office/drawing/2014/main" val="629499995"/>
                    </a:ext>
                  </a:extLst>
                </a:gridCol>
                <a:gridCol w="1218675">
                  <a:extLst>
                    <a:ext uri="{9D8B030D-6E8A-4147-A177-3AD203B41FA5}">
                      <a16:colId xmlns:a16="http://schemas.microsoft.com/office/drawing/2014/main" val="2664018433"/>
                    </a:ext>
                  </a:extLst>
                </a:gridCol>
                <a:gridCol w="939485">
                  <a:extLst>
                    <a:ext uri="{9D8B030D-6E8A-4147-A177-3AD203B41FA5}">
                      <a16:colId xmlns:a16="http://schemas.microsoft.com/office/drawing/2014/main" val="3096729340"/>
                    </a:ext>
                  </a:extLst>
                </a:gridCol>
              </a:tblGrid>
              <a:tr h="396917">
                <a:tc gridSpan="2"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LIBERECKÝ KRAJ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OKRES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860923"/>
                  </a:ext>
                </a:extLst>
              </a:tr>
              <a:tr h="468715">
                <a:tc>
                  <a:txBody>
                    <a:bodyPr/>
                    <a:lstStyle/>
                    <a:p>
                      <a:pPr algn="l"/>
                      <a:r>
                        <a:rPr lang="cs-CZ" sz="18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šk</a:t>
                      </a: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rok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ČESKÁ LÍPA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JABLONEC 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LIBEREC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SEMILY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2449923"/>
                  </a:ext>
                </a:extLst>
              </a:tr>
              <a:tr h="396917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2024/2025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4704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1863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835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863158"/>
                  </a:ext>
                </a:extLst>
              </a:tr>
              <a:tr h="396917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2025/2026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4355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5780158"/>
                  </a:ext>
                </a:extLst>
              </a:tr>
              <a:tr h="396917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2026/2027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4131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1700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935672"/>
                  </a:ext>
                </a:extLst>
              </a:tr>
              <a:tr h="396917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2027/2028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4128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924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1662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703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53839"/>
                  </a:ext>
                </a:extLst>
              </a:tr>
              <a:tr h="396917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2028/2029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4033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846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1637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671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35509"/>
                  </a:ext>
                </a:extLst>
              </a:tr>
              <a:tr h="396917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2029/2030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3966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767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1575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847881"/>
                  </a:ext>
                </a:extLst>
              </a:tr>
              <a:tr h="396917"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2030/2031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4301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898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972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1713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0944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200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auto">
          <a:xfrm>
            <a:off x="710535" y="1503946"/>
            <a:ext cx="8134350" cy="1925053"/>
          </a:xfrm>
          <a:prstGeom prst="roundRect">
            <a:avLst/>
          </a:prstGeom>
          <a:solidFill>
            <a:srgbClr val="A7143F">
              <a:alpha val="25098"/>
            </a:srgbClr>
          </a:solidFill>
          <a:ln w="38100">
            <a:solidFill>
              <a:srgbClr val="A7143F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723900">
              <a:defRPr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DLOUHODOBÝ ZÁMĚR VZDĚLÁVÁNÍ </a:t>
            </a:r>
          </a:p>
          <a:p>
            <a:pPr marL="723900">
              <a:defRPr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ROZVOJE VZDĚLÁVACÍ SOUSTAVY </a:t>
            </a:r>
            <a:b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ČESKÉ REPUBLIKY 2023 - 2027</a:t>
            </a:r>
          </a:p>
        </p:txBody>
      </p:sp>
      <p:sp>
        <p:nvSpPr>
          <p:cNvPr id="6" name="Zaoblený obdélník 3">
            <a:extLst>
              <a:ext uri="{FF2B5EF4-FFF2-40B4-BE49-F238E27FC236}">
                <a16:creationId xmlns:a16="http://schemas.microsoft.com/office/drawing/2014/main" id="{53C22EFB-6DDB-33FE-6046-484A5DA32A47}"/>
              </a:ext>
            </a:extLst>
          </p:cNvPr>
          <p:cNvSpPr/>
          <p:nvPr/>
        </p:nvSpPr>
        <p:spPr bwMode="auto">
          <a:xfrm>
            <a:off x="614282" y="3665620"/>
            <a:ext cx="8134350" cy="1925053"/>
          </a:xfrm>
          <a:prstGeom prst="roundRect">
            <a:avLst/>
          </a:prstGeom>
          <a:solidFill>
            <a:srgbClr val="A7143F">
              <a:alpha val="25098"/>
            </a:srgbClr>
          </a:solidFill>
          <a:ln w="38100">
            <a:solidFill>
              <a:srgbClr val="A7143F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marL="723900">
              <a:defRPr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DLOUHODOBÝ ZÁMĚR VZDĚLÁVÁNÍ </a:t>
            </a:r>
          </a:p>
          <a:p>
            <a:pPr marL="723900">
              <a:defRPr/>
            </a:pP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ROZVOJE VZDĚLÁVACÍ SOUSTAVY </a:t>
            </a:r>
            <a:b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LIBERECKÉHO KRAJE 2024 - 2028</a:t>
            </a:r>
          </a:p>
        </p:txBody>
      </p:sp>
    </p:spTree>
    <p:extLst>
      <p:ext uri="{BB962C8B-B14F-4D97-AF65-F5344CB8AC3E}">
        <p14:creationId xmlns:p14="http://schemas.microsoft.com/office/powerpoint/2010/main" val="2946557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Návrhy řady změn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/>
          </a:bodyPr>
          <a:lstStyle/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Zavedení kritéria minimální velikosti školy pro obce, které mají zřízeny dvě a více právnických osob vykonávajících činnost mateřské, základní nebo střední školy 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Inovace v oblasti konkurzních řízení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Zjednodušení struktury koncepčních dokumentů ministerstva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Inovace maturitních zkoušek  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Zavedení duální větve v rámci poskytování praktického vyučování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Zrušení povinnosti převodu slovního hodnocení na známky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Zvýšení participace žáků středních škol ve školské radě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Ukotvení kombinované výuky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Učitel metodik</a:t>
            </a:r>
          </a:p>
          <a:p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Určení konkrétní návaznosti zdravotnických oborů u středního a vyššího oborného vzdělávání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4490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DEC38D-79EA-284C-5D80-7753B9A8C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01937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Všeobecné lyceum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5F8819-E3C0-DF52-318E-AA46E5D3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7537"/>
            <a:ext cx="7886700" cy="4829426"/>
          </a:xfrm>
        </p:spPr>
        <p:txBody>
          <a:bodyPr>
            <a:normAutofit/>
          </a:bodyPr>
          <a:lstStyle/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78-42-M/08 Lyceum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„neakademická“ forma gymnázia, obor mezi kategoriemi K a M, lze jej odborně orientovat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univerzálněji pojatý lycejní obor „pro děti, které ještě neví“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souvislost s inovací oborové soustavy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budoucna je plánován jako jediný lycejní obor, nahradí všechny ostatní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stávající obory lyceí budou po přechodnou dobu dobíhat (cca 4 roky od ukončení pokusného ověřování, ale lze i déle…)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pilotní podoba Lycea od školního roku 2024/2025 </a:t>
            </a:r>
          </a:p>
          <a:p>
            <a:pPr algn="just"/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MŠMT plánuje zapojit cca 30 škol z celé ČR do pokusného ověřování</a:t>
            </a:r>
          </a:p>
          <a:p>
            <a:pPr marL="0" indent="0" algn="just">
              <a:buNone/>
            </a:pPr>
            <a:endParaRPr lang="cs-CZ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40302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858</TotalTime>
  <Words>958</Words>
  <Application>Microsoft Office PowerPoint</Application>
  <PresentationFormat>Předvádění na obrazovce (4:3)</PresentationFormat>
  <Paragraphs>151</Paragraphs>
  <Slides>16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CIDFont+F1</vt:lpstr>
      <vt:lpstr>Times New Roman</vt:lpstr>
      <vt:lpstr>Wingdings</vt:lpstr>
      <vt:lpstr>Motiv Office</vt:lpstr>
      <vt:lpstr>Porada s řediteli</vt:lpstr>
      <vt:lpstr>Demografický vývoj v Libereckém kraji</vt:lpstr>
      <vt:lpstr>Prezentace aplikace PowerPoint</vt:lpstr>
      <vt:lpstr>Prezentace aplikace PowerPoint</vt:lpstr>
      <vt:lpstr>Prezentace aplikace PowerPoint</vt:lpstr>
      <vt:lpstr>Odhadované počty žáků v 9. r. ZŠ</vt:lpstr>
      <vt:lpstr>Prezentace aplikace PowerPoint</vt:lpstr>
      <vt:lpstr>Návrhy řady změn</vt:lpstr>
      <vt:lpstr>Všeobecné lyceum</vt:lpstr>
      <vt:lpstr>Všeobecné lyceum</vt:lpstr>
      <vt:lpstr>Nástavbové studium</vt:lpstr>
      <vt:lpstr>S Bílými Tygry policistou na zkoušku</vt:lpstr>
      <vt:lpstr>Nominace na ocenění za mimořádné úspěchy v oblasti vzdělávání</vt:lpstr>
      <vt:lpstr>Kurzy Centra Talentované Mládeže (CTM)</vt:lpstr>
      <vt:lpstr>Soutěže</vt:lpstr>
      <vt:lpstr>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Kasalová Dagmar</dc:creator>
  <cp:lastModifiedBy>Peterková Markéta</cp:lastModifiedBy>
  <cp:revision>22</cp:revision>
  <cp:lastPrinted>2024-09-17T12:57:52Z</cp:lastPrinted>
  <dcterms:created xsi:type="dcterms:W3CDTF">2023-03-08T15:30:40Z</dcterms:created>
  <dcterms:modified xsi:type="dcterms:W3CDTF">2024-09-23T08:30:32Z</dcterms:modified>
</cp:coreProperties>
</file>