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9" r:id="rId5"/>
    <p:sldId id="269" r:id="rId6"/>
    <p:sldId id="276" r:id="rId7"/>
    <p:sldId id="277" r:id="rId8"/>
    <p:sldId id="271" r:id="rId9"/>
    <p:sldId id="273" r:id="rId10"/>
    <p:sldId id="274" r:id="rId11"/>
    <p:sldId id="275" r:id="rId12"/>
    <p:sldId id="262" r:id="rId13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6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18.09.2024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0AAF289F-95AB-9EFA-06A4-AE3427FCED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8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18.09.2024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432B338D-CCE0-F0F9-6DF3-DC27668420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18.09.2024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7E535E7D-2208-1B77-FEF6-107F2AADE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86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18.09.2024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EC5A8A0F-842F-3AB1-2569-669DDFA944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81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18.09.2024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10A95933-35D3-B90A-71CA-A7B9A04D57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66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18.09.2024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59B17048-7656-8DEF-0FD7-8C94C2C29B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68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18.09.2024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Obsah obrázku text, klipart&#10;&#10;Popis byl vytvořen automaticky">
            <a:extLst>
              <a:ext uri="{FF2B5EF4-FFF2-40B4-BE49-F238E27FC236}">
                <a16:creationId xmlns:a16="http://schemas.microsoft.com/office/drawing/2014/main" id="{2E46BE7B-9BE2-784A-B2EB-CD4CB35EB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92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18.09.2024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Obsah obrázku text, klipart&#10;&#10;Popis byl vytvořen automaticky">
            <a:extLst>
              <a:ext uri="{FF2B5EF4-FFF2-40B4-BE49-F238E27FC236}">
                <a16:creationId xmlns:a16="http://schemas.microsoft.com/office/drawing/2014/main" id="{A2C0B90B-557A-E717-4CB5-181A010E80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44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18.09.2024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id="{89904D4F-80DC-A25D-FDD0-5A6E858E9A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99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18.09.2024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F32364DD-FC25-9BB4-09B2-D0D4F92DA4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14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18.09.2024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4AA10F7A-BCEF-A124-7C3A-13781D870D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34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CC26E-6215-4DED-9F8A-6B6DACA3F894}" type="datetimeFigureOut">
              <a:rPr lang="cs-CZ" smtClean="0"/>
              <a:t>18.09.2024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FACD1FF8-1CD2-41BB-0138-01D4B3F64F9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10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helena.vaskova@kraj-lbc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lucie.matouskova@kraj-lbc.cz" TargetMode="External"/><Relationship Id="rId2" Type="http://schemas.openxmlformats.org/officeDocument/2006/relationships/hyperlink" Target="mailto:skolstvi@kraj-lbc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ereza.valaskova@kraj-lbc.cz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7414F-BA51-D01F-A8C3-F60102BC8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33581" y="1825435"/>
            <a:ext cx="4456651" cy="93903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Právní okénko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459050E-82FC-1ACF-3F40-0F10FD1FD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62" y="1825435"/>
            <a:ext cx="3835970" cy="3909269"/>
          </a:xfrm>
          <a:prstGeom prst="rect">
            <a:avLst/>
          </a:prstGeom>
          <a:ln>
            <a:noFill/>
          </a:ln>
          <a:effectLst>
            <a:softEdge rad="139700"/>
          </a:effectLst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75CB763E-80DE-F107-360A-96D4DC74CDBC}"/>
              </a:ext>
            </a:extLst>
          </p:cNvPr>
          <p:cNvSpPr txBox="1">
            <a:spLocks/>
          </p:cNvSpPr>
          <p:nvPr/>
        </p:nvSpPr>
        <p:spPr>
          <a:xfrm>
            <a:off x="543188" y="1300490"/>
            <a:ext cx="521585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sz="16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70532AB-6BDC-F565-FE08-C691E0518979}"/>
              </a:ext>
            </a:extLst>
          </p:cNvPr>
          <p:cNvSpPr txBox="1"/>
          <p:nvPr/>
        </p:nvSpPr>
        <p:spPr>
          <a:xfrm>
            <a:off x="4268606" y="3901749"/>
            <a:ext cx="4456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cs-CZ" sz="2000" dirty="0"/>
              <a:t>Porada s řediteli škol a školských zařízení</a:t>
            </a:r>
          </a:p>
          <a:p>
            <a:pPr algn="r"/>
            <a:r>
              <a:rPr lang="cs-CZ" sz="2000" dirty="0"/>
              <a:t>Špindlerův Mlýn</a:t>
            </a:r>
          </a:p>
          <a:p>
            <a:pPr algn="r"/>
            <a:r>
              <a:rPr lang="cs-CZ" sz="2000" dirty="0"/>
              <a:t>19. – 20. září 2024</a:t>
            </a:r>
          </a:p>
        </p:txBody>
      </p:sp>
    </p:spTree>
    <p:extLst>
      <p:ext uri="{BB962C8B-B14F-4D97-AF65-F5344CB8AC3E}">
        <p14:creationId xmlns:p14="http://schemas.microsoft.com/office/powerpoint/2010/main" val="3386044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Návrh novely školského zákona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Zjednodušení struktury koncepčních dokumentů MŠMT – zrušení DZ krajů, omezení možnosti KÚ akcentovat regionální specifika </a:t>
            </a:r>
          </a:p>
          <a:p>
            <a:r>
              <a:rPr lang="cs-CZ" dirty="0"/>
              <a:t>změny v maturitních zkouškách </a:t>
            </a:r>
          </a:p>
          <a:p>
            <a:r>
              <a:rPr lang="cs-CZ" dirty="0"/>
              <a:t>zavedení „duální větve“ praktického vyučování</a:t>
            </a:r>
          </a:p>
          <a:p>
            <a:r>
              <a:rPr lang="cs-CZ" dirty="0"/>
              <a:t>zrušení povinnosti převodu slovního hodnocení na známky</a:t>
            </a:r>
          </a:p>
          <a:p>
            <a:r>
              <a:rPr lang="cs-CZ" dirty="0"/>
              <a:t>zastoupení nezletilých starších 15 let ve školských radách </a:t>
            </a:r>
          </a:p>
          <a:p>
            <a:pPr marL="0" indent="0">
              <a:buNone/>
            </a:pPr>
            <a:r>
              <a:rPr lang="cs-CZ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483879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Návrh novely školského zákona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kombinovaná výuka </a:t>
            </a:r>
          </a:p>
          <a:p>
            <a:r>
              <a:rPr lang="cs-CZ" dirty="0"/>
              <a:t>změny školské právnické osoby </a:t>
            </a:r>
          </a:p>
          <a:p>
            <a:r>
              <a:rPr lang="cs-CZ" dirty="0"/>
              <a:t>zavedení pozice Učitel metodik</a:t>
            </a:r>
          </a:p>
          <a:p>
            <a:r>
              <a:rPr lang="cs-CZ" dirty="0"/>
              <a:t>návaznost zdravotnických oborů u středního a vyššího odborného vzdělávání</a:t>
            </a:r>
          </a:p>
          <a:p>
            <a:r>
              <a:rPr lang="cs-CZ" dirty="0"/>
              <a:t>změny nostrifikačního řízení </a:t>
            </a:r>
          </a:p>
        </p:txBody>
      </p:sp>
    </p:spTree>
    <p:extLst>
      <p:ext uri="{BB962C8B-B14F-4D97-AF65-F5344CB8AC3E}">
        <p14:creationId xmlns:p14="http://schemas.microsoft.com/office/powerpoint/2010/main" val="3191108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sz="4000" dirty="0"/>
              <a:t>Děkuji za pozornost </a:t>
            </a:r>
            <a:r>
              <a:rPr lang="cs-CZ" sz="4000" dirty="0">
                <a:sym typeface="Wingdings" panose="05000000000000000000" pitchFamily="2" charset="2"/>
              </a:rPr>
              <a:t></a:t>
            </a:r>
            <a:endParaRPr lang="cs-CZ" sz="4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</a:t>
            </a:r>
            <a:r>
              <a:rPr lang="cs-CZ" dirty="0">
                <a:hlinkClick r:id="rId2"/>
              </a:rPr>
              <a:t>helena.vaskova@kraj-lbc.cz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485 226 218</a:t>
            </a:r>
          </a:p>
          <a:p>
            <a:pPr marL="0" indent="0">
              <a:buNone/>
            </a:pPr>
            <a:r>
              <a:rPr lang="cs-CZ" dirty="0"/>
              <a:t>                                      739 541 698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299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Termíny porad v roce 2024 a 2005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12. prosince 2024 – KÚ LK</a:t>
            </a:r>
          </a:p>
          <a:p>
            <a:endParaRPr lang="cs-CZ" dirty="0"/>
          </a:p>
          <a:p>
            <a:r>
              <a:rPr lang="cs-CZ" b="1" dirty="0"/>
              <a:t>3. dubna 2025 – KÚ LK</a:t>
            </a:r>
          </a:p>
          <a:p>
            <a:r>
              <a:rPr lang="cs-CZ" dirty="0"/>
              <a:t>18. – 19. září 2025 – Harrachov</a:t>
            </a:r>
          </a:p>
          <a:p>
            <a:r>
              <a:rPr lang="cs-CZ" dirty="0"/>
              <a:t>11. prosince 2025 – KÚ LK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860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 Další organizační záležitosti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zasílání informací ze školy používejte adresu </a:t>
            </a:r>
            <a:r>
              <a:rPr lang="cs-CZ" dirty="0">
                <a:hlinkClick r:id="rId2"/>
              </a:rPr>
              <a:t>skolstvi@kraj-lbc.cz</a:t>
            </a:r>
            <a:r>
              <a:rPr lang="cs-CZ" dirty="0"/>
              <a:t> – dovolená ŘŠ, ředitelské volno apod. </a:t>
            </a:r>
          </a:p>
          <a:p>
            <a:r>
              <a:rPr lang="cs-CZ" dirty="0"/>
              <a:t>změny osobních údajů ŘŠ oznamujte na e-mail: </a:t>
            </a:r>
            <a:r>
              <a:rPr lang="cs-CZ" dirty="0">
                <a:hlinkClick r:id="rId3"/>
              </a:rPr>
              <a:t>lucie.matouskova@kraj-lbc.cz</a:t>
            </a:r>
            <a:endParaRPr lang="cs-CZ" dirty="0"/>
          </a:p>
          <a:p>
            <a:r>
              <a:rPr lang="cs-CZ" dirty="0"/>
              <a:t>změny webových stránek škol a ŠZ nutno oznámit  pro zajištění funkčnosti prokliků na povinně zveřejňované údaje na e-mail: </a:t>
            </a:r>
            <a:r>
              <a:rPr lang="cs-CZ" dirty="0">
                <a:hlinkClick r:id="rId4"/>
              </a:rPr>
              <a:t>tereza.valaskova@kraj-lbc.cz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537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Školské rady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dirty="0"/>
              <a:t>přechod z funkčního období </a:t>
            </a:r>
            <a:r>
              <a:rPr lang="cs-CZ" b="1" dirty="0"/>
              <a:t>členů školské rady </a:t>
            </a:r>
            <a:r>
              <a:rPr lang="cs-CZ" dirty="0"/>
              <a:t>na </a:t>
            </a:r>
            <a:r>
              <a:rPr lang="cs-CZ" b="1" dirty="0"/>
              <a:t>funkční období školské rady </a:t>
            </a:r>
            <a:r>
              <a:rPr lang="cs-CZ" dirty="0"/>
              <a:t>probíhá tak, jak bylo dohodnuto</a:t>
            </a:r>
          </a:p>
          <a:p>
            <a:r>
              <a:rPr lang="cs-CZ" dirty="0"/>
              <a:t>děkuji za spolupráci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766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Novely zákoníku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636" y="1851263"/>
            <a:ext cx="7886700" cy="435133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několik novel zákoníku práce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účinnost od 1. 7. 2024</a:t>
            </a:r>
          </a:p>
          <a:p>
            <a:pPr marL="0" indent="0">
              <a:buNone/>
            </a:pPr>
            <a:r>
              <a:rPr lang="cs-CZ" dirty="0"/>
              <a:t>                         1. 8. 2024</a:t>
            </a:r>
          </a:p>
          <a:p>
            <a:pPr marL="0" indent="0">
              <a:buNone/>
            </a:pPr>
            <a:r>
              <a:rPr lang="cs-CZ" dirty="0"/>
              <a:t>                         1. 1. 2025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17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Novely zákoníku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636" y="1851263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b="1" u="sng" dirty="0"/>
              <a:t>Oblasti, v nichž došlo ke změnám:</a:t>
            </a:r>
          </a:p>
          <a:p>
            <a:r>
              <a:rPr lang="cs-CZ" dirty="0"/>
              <a:t>uzavírání kolektivních smluv</a:t>
            </a:r>
          </a:p>
          <a:p>
            <a:r>
              <a:rPr lang="cs-CZ" dirty="0"/>
              <a:t>pracovní doba a odměňování zdravotnických pracovníků</a:t>
            </a:r>
          </a:p>
          <a:p>
            <a:r>
              <a:rPr lang="cs-CZ" dirty="0"/>
              <a:t>minimální mzda a zaručený plat </a:t>
            </a:r>
          </a:p>
          <a:p>
            <a:r>
              <a:rPr lang="cs-CZ" dirty="0"/>
              <a:t>další změny v odměňování – osobní příplatek až </a:t>
            </a:r>
            <a:br>
              <a:rPr lang="cs-CZ" dirty="0"/>
            </a:br>
            <a:r>
              <a:rPr lang="cs-CZ" dirty="0"/>
              <a:t>do výše 100 % platového tarifu nejvyššího platového stupně v dané třídě</a:t>
            </a:r>
          </a:p>
          <a:p>
            <a:pPr marL="0" indent="0">
              <a:buNone/>
            </a:pPr>
            <a:r>
              <a:rPr lang="cs-CZ" dirty="0"/>
              <a:t>              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38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Novely zákoníku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636" y="1851263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b="1" u="sng" dirty="0"/>
              <a:t>Oblasti, v nichž došlo ke změnám:</a:t>
            </a:r>
          </a:p>
          <a:p>
            <a:r>
              <a:rPr lang="cs-CZ" dirty="0"/>
              <a:t>zrušena povinnost zaměstnavatele vytvořit písemný plán čerpání dovolené</a:t>
            </a:r>
          </a:p>
          <a:p>
            <a:r>
              <a:rPr lang="cs-CZ" dirty="0"/>
              <a:t>rozvržení pracovní doby zaměstnancem – na základě dohody, za sjednaných podmínek, dohodu lze vypovědět - § 87a              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2866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Návrh novely školského zákona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 </a:t>
            </a:r>
            <a:r>
              <a:rPr lang="cs-CZ" dirty="0"/>
              <a:t>v legislativním procesu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Trendy:</a:t>
            </a:r>
          </a:p>
          <a:p>
            <a:r>
              <a:rPr lang="cs-CZ" dirty="0"/>
              <a:t>centralizace řízení školství</a:t>
            </a:r>
          </a:p>
          <a:p>
            <a:r>
              <a:rPr lang="cs-CZ" dirty="0"/>
              <a:t>někde se šetří </a:t>
            </a:r>
          </a:p>
          <a:p>
            <a:r>
              <a:rPr lang="cs-CZ" dirty="0"/>
              <a:t>jinde se plánují další výdaje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458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Návrh novely školského zákona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minimální velikost MŠ, ZŠ a SŠ pro obce, které zřizují dvě a více těchto škol</a:t>
            </a:r>
          </a:p>
          <a:p>
            <a:r>
              <a:rPr lang="cs-CZ" dirty="0"/>
              <a:t>změny v konkurzním řízení </a:t>
            </a:r>
          </a:p>
          <a:p>
            <a:pPr marL="0" indent="0">
              <a:buNone/>
            </a:pPr>
            <a:r>
              <a:rPr lang="cs-CZ" dirty="0"/>
              <a:t>    - posílení role ČŠI</a:t>
            </a:r>
          </a:p>
          <a:p>
            <a:pPr marL="0" indent="0">
              <a:buNone/>
            </a:pPr>
            <a:r>
              <a:rPr lang="cs-CZ" dirty="0"/>
              <a:t>    - odvolání ŘŠ pro nezajištění kvality vzdělávání a ŠS</a:t>
            </a:r>
          </a:p>
          <a:p>
            <a:pPr marL="0" indent="0">
              <a:buNone/>
            </a:pPr>
            <a:r>
              <a:rPr lang="cs-CZ" dirty="0"/>
              <a:t>    - povinné </a:t>
            </a:r>
            <a:r>
              <a:rPr lang="cs-CZ" dirty="0" err="1"/>
              <a:t>rekonkurzy</a:t>
            </a:r>
            <a:r>
              <a:rPr lang="cs-CZ" dirty="0"/>
              <a:t> ředitelů ŠPZ</a:t>
            </a:r>
          </a:p>
          <a:p>
            <a:pPr marL="0" indent="0">
              <a:buNone/>
            </a:pPr>
            <a:r>
              <a:rPr lang="cs-CZ" dirty="0"/>
              <a:t>    - automatický zánik funkce ředitele při vyhlášení</a:t>
            </a:r>
          </a:p>
          <a:p>
            <a:pPr marL="0" indent="0">
              <a:buNone/>
            </a:pPr>
            <a:r>
              <a:rPr lang="cs-CZ" dirty="0"/>
              <a:t>      konkurzu a automatické pokračování, bude-li </a:t>
            </a:r>
          </a:p>
          <a:p>
            <a:pPr marL="0" indent="0">
              <a:buNone/>
            </a:pPr>
            <a:r>
              <a:rPr lang="cs-CZ" dirty="0"/>
              <a:t>      vybrána stejná osoba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9409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1706</TotalTime>
  <Words>438</Words>
  <Application>Microsoft Office PowerPoint</Application>
  <PresentationFormat>Předvádění na obrazovce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Motiv Office</vt:lpstr>
      <vt:lpstr>Právní okénko</vt:lpstr>
      <vt:lpstr>Termíny porad v roce 2024 a 2005</vt:lpstr>
      <vt:lpstr> Další organizační záležitosti</vt:lpstr>
      <vt:lpstr>Školské rady</vt:lpstr>
      <vt:lpstr>Novely zákoníku práce </vt:lpstr>
      <vt:lpstr>Novely zákoníku práce </vt:lpstr>
      <vt:lpstr>Novely zákoníku práce </vt:lpstr>
      <vt:lpstr>Návrh novely školského zákona </vt:lpstr>
      <vt:lpstr>Návrh novely školského zákona </vt:lpstr>
      <vt:lpstr>Návrh novely školského zákona </vt:lpstr>
      <vt:lpstr>Návrh novely školského zákona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Kasalová Dagmar</dc:creator>
  <cp:lastModifiedBy>Vašková Helena</cp:lastModifiedBy>
  <cp:revision>15</cp:revision>
  <cp:lastPrinted>2024-09-18T14:20:02Z</cp:lastPrinted>
  <dcterms:created xsi:type="dcterms:W3CDTF">2023-03-08T15:30:40Z</dcterms:created>
  <dcterms:modified xsi:type="dcterms:W3CDTF">2024-09-18T14:26:02Z</dcterms:modified>
</cp:coreProperties>
</file>