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818F"/>
    <a:srgbClr val="D1D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9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5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4ECD05-4E94-4A60-8FDA-700BF100B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:a16="http://schemas.microsoft.com/office/drawing/2014/main" id="{8BCB0EB2-4067-418C-9465-9D4C71240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4E37999-41E7-446D-8C53-B904C3CE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7CA96E-9DD9-4172-B63B-50DF43B57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31F99E9D-6528-47AC-B178-7032D0E17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8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8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9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1FBD0A-9F7B-4EBB-9982-B55F5F980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8CFF0B8-0BA9-4DD9-B7B2-0655DC841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B910E-9B87-4291-987B-6883212CB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8A8D14-28CA-4095-B2FA-E48B3150A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1D1F176A-19F1-4537-800D-210F29EC1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BFA9BB-A51E-4D09-8602-5AD90104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A60257A1-779B-4048-BC0D-1EA579B5B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F4B5D0-AA24-4702-9C01-FC1A03E7B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3BB88-350D-4DE0-BB34-870F64356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:a16="http://schemas.microsoft.com/office/drawing/2014/main" id="{4A8025C0-8995-4863-A847-7ED1F8CCE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57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14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4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D9AFA4-EB8E-4091-A5E2-1B9D163A0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F25018FE-FB44-4E2E-A181-B3476F3E8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C7CD4B-70DE-49E2-A336-B6F43F58F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07639D4-740A-4B71-8393-99CA375EB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3A5846DF-A106-4887-BE2C-DCD89DAA6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0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3C1870-4E69-4DE7-BF2F-DE8A7881C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7439AB1C-A8A1-4745-9625-B18FE9160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ADDC4D-D9AA-48F8-BD10-2D20F1460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7D5B578-4971-4ADC-97D8-B9CEF52AA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50457195-385D-490A-91AB-30B969C61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1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8246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A7971386-B2B0-4A38-8D3B-8CF23AAA6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96AE4BD0-E2D6-4FE1-9295-59E338A45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ure">
            <a:extLst>
              <a:ext uri="{FF2B5EF4-FFF2-40B4-BE49-F238E27FC236}">
                <a16:creationId xmlns:a16="http://schemas.microsoft.com/office/drawing/2014/main" id="{0D29D77D-2D4E-4868-960B-BEDA724F5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7" y="-1"/>
            <a:ext cx="12195048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FC60AF-9461-2440-F43D-63D4EAD73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76656"/>
            <a:ext cx="3277432" cy="3063240"/>
          </a:xfrm>
        </p:spPr>
        <p:txBody>
          <a:bodyPr>
            <a:normAutofit/>
          </a:bodyPr>
          <a:lstStyle/>
          <a:p>
            <a:r>
              <a:rPr lang="cs-CZ" dirty="0"/>
              <a:t>Informační letáky pro školy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0D81657-BB5E-5D6D-38E7-74D71D50B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888" y="4128516"/>
            <a:ext cx="3277432" cy="576071"/>
          </a:xfrm>
        </p:spPr>
        <p:txBody>
          <a:bodyPr>
            <a:normAutofit/>
          </a:bodyPr>
          <a:lstStyle/>
          <a:p>
            <a:r>
              <a:rPr lang="cs-CZ" dirty="0"/>
              <a:t>Odbor sociálních věcí</a:t>
            </a:r>
          </a:p>
        </p:txBody>
      </p:sp>
      <p:pic>
        <p:nvPicPr>
          <p:cNvPr id="4" name="Picture 3" descr="Umělecké papíry s více barvami">
            <a:extLst>
              <a:ext uri="{FF2B5EF4-FFF2-40B4-BE49-F238E27FC236}">
                <a16:creationId xmlns:a16="http://schemas.microsoft.com/office/drawing/2014/main" id="{140C185B-AC85-BA28-D26D-F12774C46A9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1043" r="8805" b="-1"/>
          <a:stretch/>
        </p:blipFill>
        <p:spPr>
          <a:xfrm>
            <a:off x="3957208" y="10"/>
            <a:ext cx="8234792" cy="6857990"/>
          </a:xfrm>
          <a:custGeom>
            <a:avLst/>
            <a:gdLst/>
            <a:ahLst/>
            <a:cxnLst/>
            <a:rect l="l" t="t" r="r" b="b"/>
            <a:pathLst>
              <a:path w="8234792" h="6821666">
                <a:moveTo>
                  <a:pt x="2322410" y="0"/>
                </a:moveTo>
                <a:lnTo>
                  <a:pt x="8234792" y="0"/>
                </a:lnTo>
                <a:lnTo>
                  <a:pt x="8234792" y="4503719"/>
                </a:lnTo>
                <a:lnTo>
                  <a:pt x="8215888" y="4629599"/>
                </a:lnTo>
                <a:cubicBezTo>
                  <a:pt x="8049795" y="5454493"/>
                  <a:pt x="7647096" y="6191792"/>
                  <a:pt x="7082996" y="6765066"/>
                </a:cubicBezTo>
                <a:lnTo>
                  <a:pt x="7021717" y="6821666"/>
                </a:lnTo>
                <a:lnTo>
                  <a:pt x="0" y="6821666"/>
                </a:lnTo>
                <a:lnTo>
                  <a:pt x="0" y="3790727"/>
                </a:lnTo>
                <a:cubicBezTo>
                  <a:pt x="0" y="2186928"/>
                  <a:pt x="879517" y="791919"/>
                  <a:pt x="2175128" y="76659"/>
                </a:cubicBezTo>
                <a:close/>
              </a:path>
            </a:pathLst>
          </a:custGeom>
        </p:spPr>
      </p:pic>
      <p:pic>
        <p:nvPicPr>
          <p:cNvPr id="6" name="Obrázek 5" descr="Obsah obrázku Písmo, Grafika, typografie, design&#10;&#10;Popis byl vytvořen automaticky">
            <a:extLst>
              <a:ext uri="{FF2B5EF4-FFF2-40B4-BE49-F238E27FC236}">
                <a16:creationId xmlns:a16="http://schemas.microsoft.com/office/drawing/2014/main" id="{B4CDD3A9-55FE-1442-8225-F10F39E0F1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961" y="5419246"/>
            <a:ext cx="1822323" cy="446564"/>
          </a:xfrm>
          <a:prstGeom prst="rect">
            <a:avLst/>
          </a:prstGeom>
        </p:spPr>
      </p:pic>
      <p:pic>
        <p:nvPicPr>
          <p:cNvPr id="8" name="Obrázek 7" descr="Obsah obrázku skica, černobílá, kreslené, silueta&#10;&#10;Popis byl vytvořen automaticky">
            <a:extLst>
              <a:ext uri="{FF2B5EF4-FFF2-40B4-BE49-F238E27FC236}">
                <a16:creationId xmlns:a16="http://schemas.microsoft.com/office/drawing/2014/main" id="{76E98D53-429C-AC39-F56F-78C780B6E7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614" y="5990746"/>
            <a:ext cx="1535018" cy="885825"/>
          </a:xfrm>
          <a:prstGeom prst="rect">
            <a:avLst/>
          </a:prstGeom>
        </p:spPr>
      </p:pic>
      <p:pic>
        <p:nvPicPr>
          <p:cNvPr id="19" name="Obrázek 18" descr="Obsah obrázku Písmo, Grafika, text, logo&#10;&#10;Popis byl vytvořen automaticky">
            <a:extLst>
              <a:ext uri="{FF2B5EF4-FFF2-40B4-BE49-F238E27FC236}">
                <a16:creationId xmlns:a16="http://schemas.microsoft.com/office/drawing/2014/main" id="{CA32CE1F-093B-582D-15C5-0A1D7DD64A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22" y="5388319"/>
            <a:ext cx="1535018" cy="602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61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471A3572-4543-4883-A749-0458CD870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4036AB30-180B-4ED5-A38B-175705419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7DC96D6-0134-4EA3-8B0A-6A255D6BD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078029" y="199915"/>
            <a:ext cx="2948860" cy="6658085"/>
            <a:chOff x="9078029" y="199915"/>
            <a:chExt cx="2948860" cy="6658085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A484B57-E0AB-40D7-94A9-A329991EB2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96665" y="199915"/>
              <a:ext cx="491650" cy="4916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3E75AC37-AB18-487B-8182-38DE4F4C9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086126" y="3917237"/>
              <a:ext cx="2932666" cy="294885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9">
              <a:extLst>
                <a:ext uri="{FF2B5EF4-FFF2-40B4-BE49-F238E27FC236}">
                  <a16:creationId xmlns:a16="http://schemas.microsoft.com/office/drawing/2014/main" id="{3D5AE2D9-14F3-4498-A3C2-0E52442778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78030" y="891480"/>
              <a:ext cx="2948859" cy="2948858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75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C281A9A-F165-4FAE-B7EE-3DCDA7D623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63633" y="3793556"/>
              <a:ext cx="355343" cy="35534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8" name="Texture">
            <a:extLst>
              <a:ext uri="{FF2B5EF4-FFF2-40B4-BE49-F238E27FC236}">
                <a16:creationId xmlns:a16="http://schemas.microsoft.com/office/drawing/2014/main" id="{DC83D935-436B-4F4D-A47B-4FD95E2C1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lIns="0" rIns="0"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E8480A-6DA1-7139-2AE5-758610547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3014"/>
            <a:ext cx="7685037" cy="1325563"/>
          </a:xfrm>
        </p:spPr>
        <p:txBody>
          <a:bodyPr>
            <a:normAutofit/>
          </a:bodyPr>
          <a:lstStyle/>
          <a:p>
            <a:r>
              <a:rPr lang="cs-CZ" dirty="0"/>
              <a:t>Proč tento leták? 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3FC93FBA-51E3-439B-0A39-DBAD82C7F30A}"/>
              </a:ext>
            </a:extLst>
          </p:cNvPr>
          <p:cNvSpPr/>
          <p:nvPr/>
        </p:nvSpPr>
        <p:spPr>
          <a:xfrm>
            <a:off x="523187" y="1511591"/>
            <a:ext cx="8064632" cy="1212755"/>
          </a:xfrm>
          <a:prstGeom prst="roundRect">
            <a:avLst/>
          </a:prstGeom>
          <a:pattFill prst="pct90">
            <a:fgClr>
              <a:srgbClr val="D1D686"/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BB818F"/>
                </a:solidFill>
              </a:ln>
              <a:solidFill>
                <a:srgbClr val="BB818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70C5D9-5F1A-4415-485C-35463DECA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87" y="1650257"/>
            <a:ext cx="7870144" cy="10242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dirty="0">
                <a:ln>
                  <a:solidFill>
                    <a:schemeClr val="bg1"/>
                  </a:solidFill>
                </a:ln>
                <a:solidFill>
                  <a:srgbClr val="BB818F"/>
                </a:solidFill>
              </a:rPr>
              <a:t>Oddělení dětské a adolescentní psychiatrie bude procházet celkovou rekonstrukcí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54B4F36-2C55-E400-595A-64240CDE3232}"/>
              </a:ext>
            </a:extLst>
          </p:cNvPr>
          <p:cNvSpPr txBox="1"/>
          <p:nvPr/>
        </p:nvSpPr>
        <p:spPr>
          <a:xfrm>
            <a:off x="795414" y="2887015"/>
            <a:ext cx="794385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Bude trvat 2 roky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Snížení akutních lůžek na 15 (nyní 25 lůžek)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Spádovost oddělení Karlovarský kraj, Ústecký kraj, Liberecký kraj, Královehradecký kraj, část Středočeského kraje a část Pardubického kraje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44A727E-71AF-31AA-8705-BBDC049FA738}"/>
              </a:ext>
            </a:extLst>
          </p:cNvPr>
          <p:cNvSpPr txBox="1"/>
          <p:nvPr/>
        </p:nvSpPr>
        <p:spPr>
          <a:xfrm>
            <a:off x="457200" y="5639383"/>
            <a:ext cx="84587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/>
              <a:t>JE TEDY NEZBYTNÉ, ABY ŠKOLY VYUŽILY DOSTUPNÉ SOCIÁLNÍ SLUŽBY VE SVÉM OKOLÍ</a:t>
            </a:r>
          </a:p>
        </p:txBody>
      </p:sp>
    </p:spTree>
    <p:extLst>
      <p:ext uri="{BB962C8B-B14F-4D97-AF65-F5344CB8AC3E}">
        <p14:creationId xmlns:p14="http://schemas.microsoft.com/office/powerpoint/2010/main" val="3309916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973CFC7D-374D-4D67-8994-8DA9D4E23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8F7FA731-5B6E-499C-926D-C2D2D4946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A09DD4A-71B1-4992-961C-FB007CA09D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77333" y="0"/>
            <a:ext cx="2214668" cy="6192747"/>
            <a:chOff x="9977333" y="0"/>
            <a:chExt cx="2214668" cy="619274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B3D11D5-EBBE-4E00-9154-51A07DEA6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21818" y="3254126"/>
              <a:ext cx="272587" cy="27258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541701B5-7A92-4CFF-9F2E-6071EEFB0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15635" y="2431541"/>
              <a:ext cx="1321642" cy="132164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AF1C9DE-4E0C-42F3-8126-59D3E0050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V="1">
              <a:off x="11041380" y="4795265"/>
              <a:ext cx="1150620" cy="1397482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BE855266-8082-4371-854D-AB4EC85B8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977333" y="0"/>
              <a:ext cx="2214667" cy="221466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45C29FA3-FADD-4ABA-A50B-AB5EF250B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093324" y="167079"/>
              <a:ext cx="1945697" cy="194569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7C3CF4-5B50-459D-B887-9865E4C423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9982" y="3060222"/>
              <a:ext cx="612019" cy="1733435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8592B821-10D5-48C0-8022-A904844B7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492193E-DF1D-E963-8386-F8A2D413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79" y="90113"/>
            <a:ext cx="7685037" cy="1325563"/>
          </a:xfrm>
        </p:spPr>
        <p:txBody>
          <a:bodyPr>
            <a:normAutofit/>
          </a:bodyPr>
          <a:lstStyle/>
          <a:p>
            <a:r>
              <a:rPr lang="cs-CZ" dirty="0"/>
              <a:t>Co leták obsahuje?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A5D457-4A0F-A0A9-F7FD-C0367A5A4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96713"/>
            <a:ext cx="7685037" cy="4080250"/>
          </a:xfrm>
        </p:spPr>
        <p:txBody>
          <a:bodyPr>
            <a:normAutofit/>
          </a:bodyPr>
          <a:lstStyle/>
          <a:p>
            <a:r>
              <a:rPr lang="cs-CZ" dirty="0"/>
              <a:t>Rozdělený dle okresů:</a:t>
            </a:r>
          </a:p>
          <a:p>
            <a:pPr marL="1524000" indent="180975">
              <a:buFont typeface="Courier New" panose="02070309020205020404" pitchFamily="49" charset="0"/>
              <a:buChar char="o"/>
            </a:pPr>
            <a:r>
              <a:rPr lang="cs-CZ" dirty="0"/>
              <a:t>	Liberecko, Frýdlantsko, </a:t>
            </a:r>
            <a:r>
              <a:rPr lang="cs-CZ" dirty="0" err="1"/>
              <a:t>Českodubsko</a:t>
            </a:r>
            <a:endParaRPr lang="cs-CZ" dirty="0"/>
          </a:p>
          <a:p>
            <a:pPr marL="1790700" indent="-266700">
              <a:buFont typeface="Courier New" panose="02070309020205020404" pitchFamily="49" charset="0"/>
              <a:buChar char="o"/>
            </a:pPr>
            <a:r>
              <a:rPr lang="cs-CZ" dirty="0"/>
              <a:t>Českolipsko, </a:t>
            </a:r>
            <a:r>
              <a:rPr lang="cs-CZ" dirty="0" err="1"/>
              <a:t>Novoborsko</a:t>
            </a:r>
            <a:endParaRPr lang="cs-CZ" dirty="0"/>
          </a:p>
          <a:p>
            <a:pPr marL="1790700" indent="-266700">
              <a:buFont typeface="Courier New" panose="02070309020205020404" pitchFamily="49" charset="0"/>
              <a:buChar char="o"/>
            </a:pPr>
            <a:r>
              <a:rPr lang="cs-CZ" dirty="0"/>
              <a:t>Jablonecko, </a:t>
            </a:r>
            <a:r>
              <a:rPr lang="cs-CZ" dirty="0" err="1"/>
              <a:t>Tanvaldsko</a:t>
            </a:r>
            <a:endParaRPr lang="cs-CZ" dirty="0"/>
          </a:p>
          <a:p>
            <a:pPr marL="1790700" indent="-266700">
              <a:buFont typeface="Courier New" panose="02070309020205020404" pitchFamily="49" charset="0"/>
              <a:buChar char="o"/>
            </a:pPr>
            <a:r>
              <a:rPr lang="cs-CZ" dirty="0"/>
              <a:t>Turnovsko, Semilsko, </a:t>
            </a:r>
            <a:r>
              <a:rPr lang="cs-CZ" dirty="0" err="1"/>
              <a:t>Železnobrodsko</a:t>
            </a:r>
            <a:r>
              <a:rPr lang="cs-CZ" dirty="0"/>
              <a:t>, Jilemnicko</a:t>
            </a:r>
          </a:p>
          <a:p>
            <a:pPr marL="342900" indent="-342900"/>
            <a:endParaRPr lang="cs-CZ" dirty="0"/>
          </a:p>
          <a:p>
            <a:pPr marL="342900" indent="-342900"/>
            <a:r>
              <a:rPr lang="cs-CZ" dirty="0"/>
              <a:t>Informace o sociálních službách dostupných v regionu, které se zabývají problematikou dětí, mládeže a rodin s dětmi</a:t>
            </a:r>
          </a:p>
        </p:txBody>
      </p:sp>
    </p:spTree>
    <p:extLst>
      <p:ext uri="{BB962C8B-B14F-4D97-AF65-F5344CB8AC3E}">
        <p14:creationId xmlns:p14="http://schemas.microsoft.com/office/powerpoint/2010/main" val="285176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C01C1F-68BC-295F-6A54-1430DEE7F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87088"/>
            <a:ext cx="7685037" cy="770312"/>
          </a:xfrm>
        </p:spPr>
        <p:txBody>
          <a:bodyPr/>
          <a:lstStyle/>
          <a:p>
            <a:r>
              <a:rPr lang="cs-CZ" dirty="0"/>
              <a:t>Ve spolupráci s vybranými školami jsme vymezili 10 oblastí, se kterými se školy potýkají např.: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E848EC5-C29B-E826-0A36-3CD5CC5D5420}"/>
              </a:ext>
            </a:extLst>
          </p:cNvPr>
          <p:cNvSpPr txBox="1"/>
          <p:nvPr/>
        </p:nvSpPr>
        <p:spPr>
          <a:xfrm>
            <a:off x="104775" y="2105025"/>
            <a:ext cx="8181975" cy="2259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cs-CZ" sz="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Potíže v oblasti vzdělávání</a:t>
            </a:r>
            <a:endParaRPr lang="cs-CZ" sz="1200" i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cs-CZ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Dítěti nejde učení, ve škole i přes nastavenou podporu nestíhá, výrazně se horší v prospěchu, nemá o vzdělávání zájem.</a:t>
            </a:r>
          </a:p>
          <a:p>
            <a:pPr marL="457200" algn="just">
              <a:lnSpc>
                <a:spcPct val="107000"/>
              </a:lnSpc>
            </a:pPr>
            <a:r>
              <a:rPr lang="cs-CZ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lvl="0" algn="just">
              <a:lnSpc>
                <a:spcPct val="107000"/>
              </a:lnSpc>
            </a:pPr>
            <a:r>
              <a:rPr lang="cs-CZ" sz="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Potíže v oblasti duševního zdraví</a:t>
            </a:r>
            <a:r>
              <a:rPr lang="cs-CZ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algn="just">
              <a:lnSpc>
                <a:spcPct val="107000"/>
              </a:lnSpc>
            </a:pPr>
            <a:r>
              <a:rPr lang="cs-CZ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Dítě je stále smutné, úzkostné, traumatizované, straní se vrstevníků, má potíže s příjmem potravy, poškozuje se, pokusilo se o sebevraždu.</a:t>
            </a:r>
          </a:p>
          <a:p>
            <a:pPr marL="457200">
              <a:lnSpc>
                <a:spcPct val="107000"/>
              </a:lnSpc>
            </a:pPr>
            <a:r>
              <a:rPr lang="cs-CZ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lvl="0" algn="just">
              <a:lnSpc>
                <a:spcPct val="107000"/>
              </a:lnSpc>
            </a:pPr>
            <a:r>
              <a:rPr lang="cs-CZ" sz="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3.Potíže v oblasti chování</a:t>
            </a:r>
            <a:r>
              <a:rPr lang="cs-CZ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cs-CZ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Dítě vykazuje náročné chování, chová se agresivně či rizikově, ohrožuje sebe nebo své okolí, je předčasně sexuálně aktivní, chodí opakovaně za školu, je aktérem šikany/kyberšikany.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F925265B-5387-AB11-0105-0F0A4AB5DFA3}"/>
              </a:ext>
            </a:extLst>
          </p:cNvPr>
          <p:cNvSpPr txBox="1">
            <a:spLocks/>
          </p:cNvSpPr>
          <p:nvPr/>
        </p:nvSpPr>
        <p:spPr>
          <a:xfrm>
            <a:off x="257175" y="4667487"/>
            <a:ext cx="7685037" cy="770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 letáku je pak uvedena služba, kontakt a čísla, kterými oblastmi se zabývá.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1276377-CD94-965E-469F-B943B199A7AA}"/>
              </a:ext>
            </a:extLst>
          </p:cNvPr>
          <p:cNvSpPr txBox="1"/>
          <p:nvPr/>
        </p:nvSpPr>
        <p:spPr>
          <a:xfrm>
            <a:off x="2669848" y="5381114"/>
            <a:ext cx="6257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Např. FOKUS Liberec – sociální rehabilitace</a:t>
            </a:r>
          </a:p>
          <a:p>
            <a:r>
              <a:rPr lang="cs-CZ" i="1" dirty="0"/>
              <a:t>www.fokusliberec.cz</a:t>
            </a:r>
          </a:p>
          <a:p>
            <a:r>
              <a:rPr lang="cs-CZ" i="1" dirty="0"/>
              <a:t>Liberec, Nezvalova 662/18 – j.fialova@fokusliberec.cz, +420 ….</a:t>
            </a:r>
          </a:p>
          <a:p>
            <a:r>
              <a:rPr lang="cs-CZ" i="1" dirty="0"/>
              <a:t>Pomůže v situaci: 1, 2, 3, 7, 8</a:t>
            </a: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9C4D4E5E-9A93-5BCC-10FE-F76D10FE3CE0}"/>
              </a:ext>
            </a:extLst>
          </p:cNvPr>
          <p:cNvSpPr txBox="1">
            <a:spLocks/>
          </p:cNvSpPr>
          <p:nvPr/>
        </p:nvSpPr>
        <p:spPr>
          <a:xfrm>
            <a:off x="190686" y="-240133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Co leták obsahuje?  </a:t>
            </a:r>
          </a:p>
        </p:txBody>
      </p:sp>
    </p:spTree>
    <p:extLst>
      <p:ext uri="{BB962C8B-B14F-4D97-AF65-F5344CB8AC3E}">
        <p14:creationId xmlns:p14="http://schemas.microsoft.com/office/powerpoint/2010/main" val="357767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63E5BFF9-8D75-4F8D-AA2E-E9AF4156B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5074A657-B6F7-47AE-B719-D3590207E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495AF5-CD36-4EE9-95DB-86D2A3931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227"/>
            <a:ext cx="12192000" cy="6861227"/>
            <a:chOff x="0" y="-3227"/>
            <a:chExt cx="12192000" cy="686122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EFB5B0C-DD84-4ACA-8A57-0DF5C9BAD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58790" y="124188"/>
              <a:ext cx="215755" cy="21575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37C3102-63A7-409A-A09D-56EBB4C812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79553" y="2866365"/>
              <a:ext cx="697984" cy="697984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A99EBC8-DA67-46D1-BE90-B240465A8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6134" y="3762066"/>
              <a:ext cx="230192" cy="230191"/>
            </a:xfrm>
            <a:prstGeom prst="ellipse">
              <a:avLst/>
            </a:prstGeom>
            <a:solidFill>
              <a:schemeClr val="accent4">
                <a:lumMod val="20000"/>
                <a:lumOff val="8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65540EA-046F-4AF0-8CEB-E2EFE6FD03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451544" y="-3227"/>
              <a:ext cx="2740456" cy="2740456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5FE32756-B183-449F-BD63-0CD97BABA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621871" y="163409"/>
              <a:ext cx="2387894" cy="2387894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81A06E5-D53E-4F08-917B-C03F56DFD9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3060" y="599153"/>
              <a:ext cx="823413" cy="1000074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49B903-4F98-4946-9F6B-A42679E0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903403"/>
              <a:ext cx="1715504" cy="2954597"/>
            </a:xfrm>
            <a:custGeom>
              <a:avLst/>
              <a:gdLst>
                <a:gd name="connsiteX0" fmla="*/ 0 w 2429360"/>
                <a:gd name="connsiteY0" fmla="*/ 0 h 4184064"/>
                <a:gd name="connsiteX1" fmla="*/ 329124 w 2429360"/>
                <a:gd name="connsiteY1" fmla="*/ 0 h 4184064"/>
                <a:gd name="connsiteX2" fmla="*/ 2429360 w 2429360"/>
                <a:gd name="connsiteY2" fmla="*/ 2100236 h 4184064"/>
                <a:gd name="connsiteX3" fmla="*/ 2429360 w 2429360"/>
                <a:gd name="connsiteY3" fmla="*/ 4184064 h 4184064"/>
                <a:gd name="connsiteX4" fmla="*/ 132331 w 2429360"/>
                <a:gd name="connsiteY4" fmla="*/ 4184064 h 4184064"/>
                <a:gd name="connsiteX5" fmla="*/ 120545 w 2429360"/>
                <a:gd name="connsiteY5" fmla="*/ 4183469 h 4184064"/>
                <a:gd name="connsiteX6" fmla="*/ 0 w 2429360"/>
                <a:gd name="connsiteY6" fmla="*/ 4165072 h 4184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29360" h="4184064">
                  <a:moveTo>
                    <a:pt x="0" y="0"/>
                  </a:moveTo>
                  <a:lnTo>
                    <a:pt x="329124" y="0"/>
                  </a:lnTo>
                  <a:cubicBezTo>
                    <a:pt x="1489065" y="0"/>
                    <a:pt x="2429360" y="940295"/>
                    <a:pt x="2429360" y="2100236"/>
                  </a:cubicBezTo>
                  <a:lnTo>
                    <a:pt x="2429360" y="4184064"/>
                  </a:lnTo>
                  <a:lnTo>
                    <a:pt x="132331" y="4184064"/>
                  </a:lnTo>
                  <a:lnTo>
                    <a:pt x="120545" y="4183469"/>
                  </a:lnTo>
                  <a:lnTo>
                    <a:pt x="0" y="4165072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53BC73C-A7AD-48F4-B586-4F781FCB9C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168300"/>
              <a:ext cx="1533337" cy="2555470"/>
            </a:xfrm>
            <a:custGeom>
              <a:avLst/>
              <a:gdLst>
                <a:gd name="connsiteX0" fmla="*/ 0 w 1986804"/>
                <a:gd name="connsiteY0" fmla="*/ 0 h 2902159"/>
                <a:gd name="connsiteX1" fmla="*/ 533594 w 1986804"/>
                <a:gd name="connsiteY1" fmla="*/ 0 h 2902159"/>
                <a:gd name="connsiteX2" fmla="*/ 1986804 w 1986804"/>
                <a:gd name="connsiteY2" fmla="*/ 1453211 h 2902159"/>
                <a:gd name="connsiteX3" fmla="*/ 1986804 w 1986804"/>
                <a:gd name="connsiteY3" fmla="*/ 2902159 h 2902159"/>
                <a:gd name="connsiteX4" fmla="*/ 537856 w 1986804"/>
                <a:gd name="connsiteY4" fmla="*/ 2902159 h 2902159"/>
                <a:gd name="connsiteX5" fmla="*/ 105713 w 1986804"/>
                <a:gd name="connsiteY5" fmla="*/ 2836826 h 2902159"/>
                <a:gd name="connsiteX6" fmla="*/ 0 w 1986804"/>
                <a:gd name="connsiteY6" fmla="*/ 2798136 h 2902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86804" h="2902159">
                  <a:moveTo>
                    <a:pt x="0" y="0"/>
                  </a:moveTo>
                  <a:lnTo>
                    <a:pt x="533594" y="0"/>
                  </a:lnTo>
                  <a:cubicBezTo>
                    <a:pt x="1336188" y="0"/>
                    <a:pt x="1986804" y="650616"/>
                    <a:pt x="1986804" y="1453211"/>
                  </a:cubicBezTo>
                  <a:lnTo>
                    <a:pt x="1986804" y="2902159"/>
                  </a:lnTo>
                  <a:lnTo>
                    <a:pt x="537856" y="2902159"/>
                  </a:lnTo>
                  <a:cubicBezTo>
                    <a:pt x="387370" y="2902159"/>
                    <a:pt x="242226" y="2879286"/>
                    <a:pt x="105713" y="2836826"/>
                  </a:cubicBezTo>
                  <a:lnTo>
                    <a:pt x="0" y="279813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B3270C9-025A-41DD-997B-C8C6A6CBA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85047" y="4685933"/>
              <a:ext cx="2406953" cy="2172067"/>
            </a:xfrm>
            <a:custGeom>
              <a:avLst/>
              <a:gdLst>
                <a:gd name="connsiteX0" fmla="*/ 1229573 w 2406953"/>
                <a:gd name="connsiteY0" fmla="*/ 0 h 2172067"/>
                <a:gd name="connsiteX1" fmla="*/ 2406313 w 2406953"/>
                <a:gd name="connsiteY1" fmla="*/ 1496275 h 2172067"/>
                <a:gd name="connsiteX2" fmla="*/ 2406953 w 2406953"/>
                <a:gd name="connsiteY2" fmla="*/ 1499327 h 2172067"/>
                <a:gd name="connsiteX3" fmla="*/ 2406953 w 2406953"/>
                <a:gd name="connsiteY3" fmla="*/ 2172067 h 2172067"/>
                <a:gd name="connsiteX4" fmla="*/ 36154 w 2406953"/>
                <a:gd name="connsiteY4" fmla="*/ 2172067 h 2172067"/>
                <a:gd name="connsiteX5" fmla="*/ 13809 w 2406953"/>
                <a:gd name="connsiteY5" fmla="*/ 2065529 h 2172067"/>
                <a:gd name="connsiteX6" fmla="*/ 0 w 2406953"/>
                <a:gd name="connsiteY6" fmla="*/ 1873933 h 2172067"/>
                <a:gd name="connsiteX7" fmla="*/ 1229573 w 2406953"/>
                <a:gd name="connsiteY7" fmla="*/ 0 h 2172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06953" h="2172067">
                  <a:moveTo>
                    <a:pt x="1229573" y="0"/>
                  </a:moveTo>
                  <a:cubicBezTo>
                    <a:pt x="1229573" y="0"/>
                    <a:pt x="2170965" y="642363"/>
                    <a:pt x="2406313" y="1496275"/>
                  </a:cubicBezTo>
                  <a:lnTo>
                    <a:pt x="2406953" y="1499327"/>
                  </a:lnTo>
                  <a:lnTo>
                    <a:pt x="2406953" y="2172067"/>
                  </a:lnTo>
                  <a:lnTo>
                    <a:pt x="36154" y="2172067"/>
                  </a:lnTo>
                  <a:lnTo>
                    <a:pt x="13809" y="2065529"/>
                  </a:lnTo>
                  <a:cubicBezTo>
                    <a:pt x="4803" y="2002533"/>
                    <a:pt x="0" y="1938616"/>
                    <a:pt x="0" y="1873933"/>
                  </a:cubicBezTo>
                  <a:cubicBezTo>
                    <a:pt x="0" y="839004"/>
                    <a:pt x="1229573" y="0"/>
                    <a:pt x="1229573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3" name="Texture">
            <a:extLst>
              <a:ext uri="{FF2B5EF4-FFF2-40B4-BE49-F238E27FC236}">
                <a16:creationId xmlns:a16="http://schemas.microsoft.com/office/drawing/2014/main" id="{8DB0478B-1B97-4BFD-90B4-35597D821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ADDDC70-6F9A-0F7E-A6BD-F58790C69D2A}"/>
              </a:ext>
            </a:extLst>
          </p:cNvPr>
          <p:cNvSpPr txBox="1">
            <a:spLocks/>
          </p:cNvSpPr>
          <p:nvPr/>
        </p:nvSpPr>
        <p:spPr>
          <a:xfrm>
            <a:off x="1180500" y="-226373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Co leták obsahuje? 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6EE658C-9CF7-4CE4-A284-584A0F9A64AF}"/>
              </a:ext>
            </a:extLst>
          </p:cNvPr>
          <p:cNvSpPr txBox="1"/>
          <p:nvPr/>
        </p:nvSpPr>
        <p:spPr>
          <a:xfrm>
            <a:off x="1355919" y="1980116"/>
            <a:ext cx="9054623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Kontakty na služby v daném regionu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První kroky jak postupovat při změnách chování dítěte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Typy, jak navázat podpůrný rozhovor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Základní oblasti náročných životních situací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825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5A0D93FA-EF4F-4AEA-BA10-8F82B448B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39F40927-66F5-4495-B7A6-36F72B225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143C123-182F-4635-BCE6-C8EE0F89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0590" y="1"/>
            <a:ext cx="6388688" cy="6857999"/>
            <a:chOff x="5810590" y="1"/>
            <a:chExt cx="6388688" cy="68579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EFCE35B-895B-4177-8467-41AA96E7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30475" y="887895"/>
              <a:ext cx="851461" cy="85146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AAEEEC8-D682-4F35-B14A-D3423EFBD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54826" y="5620871"/>
              <a:ext cx="404183" cy="40589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Graphic 9">
              <a:extLst>
                <a:ext uri="{FF2B5EF4-FFF2-40B4-BE49-F238E27FC236}">
                  <a16:creationId xmlns:a16="http://schemas.microsoft.com/office/drawing/2014/main" id="{1D35D2A2-62EC-49F3-95B7-990840E0AE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0590" y="1633158"/>
              <a:ext cx="3266318" cy="326631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18">
              <a:extLst>
                <a:ext uri="{FF2B5EF4-FFF2-40B4-BE49-F238E27FC236}">
                  <a16:creationId xmlns:a16="http://schemas.microsoft.com/office/drawing/2014/main" id="{54040A45-7EF8-470F-9F29-0C4DB641A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9378758" y="2121877"/>
              <a:ext cx="2119655" cy="3230466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pattFill prst="pct5">
              <a:fgClr>
                <a:schemeClr val="tx2">
                  <a:lumMod val="75000"/>
                  <a:lumOff val="25000"/>
                </a:schemeClr>
              </a:fgClr>
              <a:bgClr>
                <a:schemeClr val="accent1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B2A967F-9A41-462D-8771-218421D1DC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96650" y="4665423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E9C828A-EEA4-436E-815B-F551E74BC7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6564" y="1"/>
              <a:ext cx="3244577" cy="1381209"/>
            </a:xfrm>
            <a:custGeom>
              <a:avLst/>
              <a:gdLst>
                <a:gd name="connsiteX0" fmla="*/ 0 w 3244577"/>
                <a:gd name="connsiteY0" fmla="*/ 0 h 1381209"/>
                <a:gd name="connsiteX1" fmla="*/ 3244577 w 3244577"/>
                <a:gd name="connsiteY1" fmla="*/ 0 h 1381209"/>
                <a:gd name="connsiteX2" fmla="*/ 3233089 w 3244577"/>
                <a:gd name="connsiteY2" fmla="*/ 75276 h 1381209"/>
                <a:gd name="connsiteX3" fmla="*/ 1630760 w 3244577"/>
                <a:gd name="connsiteY3" fmla="*/ 1381209 h 1381209"/>
                <a:gd name="connsiteX4" fmla="*/ 0 w 3244577"/>
                <a:gd name="connsiteY4" fmla="*/ 1381209 h 1381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44577" h="1381209">
                  <a:moveTo>
                    <a:pt x="0" y="0"/>
                  </a:moveTo>
                  <a:lnTo>
                    <a:pt x="3244577" y="0"/>
                  </a:lnTo>
                  <a:lnTo>
                    <a:pt x="3233089" y="75276"/>
                  </a:lnTo>
                  <a:cubicBezTo>
                    <a:pt x="3080581" y="820576"/>
                    <a:pt x="2421150" y="1381209"/>
                    <a:pt x="1630760" y="1381209"/>
                  </a:cubicBezTo>
                  <a:lnTo>
                    <a:pt x="0" y="138120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15054E6-04C7-4FE9-9B87-82061ACBE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74867" y="4619186"/>
              <a:ext cx="524411" cy="1433600"/>
            </a:xfrm>
            <a:custGeom>
              <a:avLst/>
              <a:gdLst>
                <a:gd name="connsiteX0" fmla="*/ 470325 w 524411"/>
                <a:gd name="connsiteY0" fmla="*/ 0 h 1433600"/>
                <a:gd name="connsiteX1" fmla="*/ 490534 w 524411"/>
                <a:gd name="connsiteY1" fmla="*/ 14563 h 1433600"/>
                <a:gd name="connsiteX2" fmla="*/ 524411 w 524411"/>
                <a:gd name="connsiteY2" fmla="*/ 41121 h 1433600"/>
                <a:gd name="connsiteX3" fmla="*/ 524411 w 524411"/>
                <a:gd name="connsiteY3" fmla="*/ 1392480 h 1433600"/>
                <a:gd name="connsiteX4" fmla="*/ 490534 w 524411"/>
                <a:gd name="connsiteY4" fmla="*/ 1419037 h 1433600"/>
                <a:gd name="connsiteX5" fmla="*/ 470325 w 524411"/>
                <a:gd name="connsiteY5" fmla="*/ 1433600 h 1433600"/>
                <a:gd name="connsiteX6" fmla="*/ 0 w 524411"/>
                <a:gd name="connsiteY6" fmla="*/ 716800 h 1433600"/>
                <a:gd name="connsiteX7" fmla="*/ 470325 w 524411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411" h="1433600">
                  <a:moveTo>
                    <a:pt x="470325" y="0"/>
                  </a:moveTo>
                  <a:cubicBezTo>
                    <a:pt x="470325" y="0"/>
                    <a:pt x="477674" y="5015"/>
                    <a:pt x="490534" y="14563"/>
                  </a:cubicBezTo>
                  <a:lnTo>
                    <a:pt x="524411" y="41121"/>
                  </a:lnTo>
                  <a:lnTo>
                    <a:pt x="524411" y="1392480"/>
                  </a:lnTo>
                  <a:lnTo>
                    <a:pt x="490534" y="1419037"/>
                  </a:lnTo>
                  <a:cubicBezTo>
                    <a:pt x="477674" y="1428586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BF5489-5E59-449F-9306-17D0E27A7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6564" y="5050056"/>
              <a:ext cx="3266317" cy="1807944"/>
            </a:xfrm>
            <a:custGeom>
              <a:avLst/>
              <a:gdLst>
                <a:gd name="connsiteX0" fmla="*/ 1635557 w 3266317"/>
                <a:gd name="connsiteY0" fmla="*/ 0 h 1807944"/>
                <a:gd name="connsiteX1" fmla="*/ 3266317 w 3266317"/>
                <a:gd name="connsiteY1" fmla="*/ 0 h 1807944"/>
                <a:gd name="connsiteX2" fmla="*/ 3266317 w 3266317"/>
                <a:gd name="connsiteY2" fmla="*/ 1630760 h 1807944"/>
                <a:gd name="connsiteX3" fmla="*/ 3257873 w 3266317"/>
                <a:gd name="connsiteY3" fmla="*/ 1797988 h 1807944"/>
                <a:gd name="connsiteX4" fmla="*/ 3256353 w 3266317"/>
                <a:gd name="connsiteY4" fmla="*/ 1807944 h 1807944"/>
                <a:gd name="connsiteX5" fmla="*/ 0 w 3266317"/>
                <a:gd name="connsiteY5" fmla="*/ 1807944 h 1807944"/>
                <a:gd name="connsiteX6" fmla="*/ 0 w 3266317"/>
                <a:gd name="connsiteY6" fmla="*/ 1635558 h 1807944"/>
                <a:gd name="connsiteX7" fmla="*/ 1635557 w 3266317"/>
                <a:gd name="connsiteY7" fmla="*/ 0 h 1807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1807944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1687217"/>
                    <a:pt x="3263457" y="1743005"/>
                    <a:pt x="3257873" y="1797988"/>
                  </a:cubicBezTo>
                  <a:lnTo>
                    <a:pt x="3256353" y="1807944"/>
                  </a:lnTo>
                  <a:lnTo>
                    <a:pt x="0" y="1807944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2" name="Texture">
            <a:extLst>
              <a:ext uri="{FF2B5EF4-FFF2-40B4-BE49-F238E27FC236}">
                <a16:creationId xmlns:a16="http://schemas.microsoft.com/office/drawing/2014/main" id="{D9D5FBB6-AF1B-4CD3-9ADD-A0466C073E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EDBF755-5C29-8380-770E-1A1F04166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64" y="-1"/>
            <a:ext cx="7310487" cy="1325563"/>
          </a:xfrm>
        </p:spPr>
        <p:txBody>
          <a:bodyPr>
            <a:normAutofit/>
          </a:bodyPr>
          <a:lstStyle/>
          <a:p>
            <a:r>
              <a:rPr lang="cs-CZ" dirty="0"/>
              <a:t>Kdy budou k dispozici?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C56B1C-5BEF-4CB6-8B52-CE6A69FC7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665" y="2051656"/>
            <a:ext cx="5507846" cy="4080250"/>
          </a:xfrm>
        </p:spPr>
        <p:txBody>
          <a:bodyPr>
            <a:normAutofit/>
          </a:bodyPr>
          <a:lstStyle/>
          <a:p>
            <a:r>
              <a:rPr lang="cs-CZ" dirty="0"/>
              <a:t>Snaha je co nejdříve</a:t>
            </a:r>
          </a:p>
          <a:p>
            <a:endParaRPr lang="cs-CZ" dirty="0"/>
          </a:p>
          <a:p>
            <a:r>
              <a:rPr lang="cs-CZ" dirty="0"/>
              <a:t>Již ladíme grafickou podobu</a:t>
            </a:r>
          </a:p>
          <a:p>
            <a:endParaRPr lang="cs-CZ" dirty="0"/>
          </a:p>
          <a:p>
            <a:r>
              <a:rPr lang="cs-CZ" dirty="0"/>
              <a:t>Budou v papírové i elektronické podobě</a:t>
            </a:r>
          </a:p>
          <a:p>
            <a:endParaRPr lang="cs-CZ" dirty="0"/>
          </a:p>
          <a:p>
            <a:r>
              <a:rPr lang="cs-CZ" dirty="0"/>
              <a:t>Elektronická – EDULK</a:t>
            </a:r>
          </a:p>
          <a:p>
            <a:endParaRPr lang="cs-CZ" dirty="0"/>
          </a:p>
          <a:p>
            <a:r>
              <a:rPr lang="cs-CZ" dirty="0"/>
              <a:t>Papírová – distribuce při konferencích pořádaných LK a také přes PPP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77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BF755-5C29-8380-770E-1A1F04166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364" y="141577"/>
            <a:ext cx="7685037" cy="1325563"/>
          </a:xfrm>
        </p:spPr>
        <p:txBody>
          <a:bodyPr>
            <a:normAutofit/>
          </a:bodyPr>
          <a:lstStyle/>
          <a:p>
            <a:r>
              <a:rPr lang="cs-CZ" dirty="0"/>
              <a:t>Rozvoj preventivních programů týkajících se duševního zdraví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C56B1C-5BEF-4CB6-8B52-CE6A69FC7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364" y="1662603"/>
            <a:ext cx="7685037" cy="4969105"/>
          </a:xfrm>
        </p:spPr>
        <p:txBody>
          <a:bodyPr>
            <a:normAutofit/>
          </a:bodyPr>
          <a:lstStyle/>
          <a:p>
            <a:r>
              <a:rPr lang="cs-CZ" dirty="0"/>
              <a:t>Zájem organizací poskytující preventivní programy v kraji (např. FOKUS Liberec, FOKUS Turnov,…)</a:t>
            </a:r>
          </a:p>
          <a:p>
            <a:endParaRPr lang="cs-CZ" dirty="0"/>
          </a:p>
          <a:p>
            <a:r>
              <a:rPr lang="cs-CZ" dirty="0"/>
              <a:t>Cílem je zjistit názor škol na preventivní programy v této oblasti</a:t>
            </a:r>
          </a:p>
          <a:p>
            <a:endParaRPr lang="cs-CZ" dirty="0"/>
          </a:p>
          <a:p>
            <a:r>
              <a:rPr lang="cs-CZ" dirty="0"/>
              <a:t>Školám vzdělávajícím pro pomáhající profese nabídnout možné praxe či programy zaměřené na destigmatizaci</a:t>
            </a:r>
          </a:p>
          <a:p>
            <a:endParaRPr lang="cs-CZ" dirty="0"/>
          </a:p>
          <a:p>
            <a:r>
              <a:rPr lang="cs-CZ" dirty="0"/>
              <a:t>Dotazník bude zaslán na adresu ředitelů a školních metodiků prevence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759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5D7D95D6-8C7A-4418-8DC3-6AB9EE15B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90BA8E6D-8984-4DDE-8FC5-F3E6AAB005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87D869D-11AD-41EC-9881-9809DBE9A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57828"/>
            <a:ext cx="12188149" cy="3581965"/>
            <a:chOff x="0" y="-157828"/>
            <a:chExt cx="12188149" cy="358196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664B9A9-6583-4C96-9737-4203BBA9C3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5450" y="-2201"/>
              <a:ext cx="3036178" cy="2703712"/>
            </a:xfrm>
            <a:custGeom>
              <a:avLst/>
              <a:gdLst>
                <a:gd name="connsiteX0" fmla="*/ 0 w 3036178"/>
                <a:gd name="connsiteY0" fmla="*/ 0 h 2918688"/>
                <a:gd name="connsiteX1" fmla="*/ 2102222 w 3036178"/>
                <a:gd name="connsiteY1" fmla="*/ 0 h 2918688"/>
                <a:gd name="connsiteX2" fmla="*/ 2107640 w 3036178"/>
                <a:gd name="connsiteY2" fmla="*/ 1983 h 2918688"/>
                <a:gd name="connsiteX3" fmla="*/ 3036178 w 3036178"/>
                <a:gd name="connsiteY3" fmla="*/ 1402829 h 2918688"/>
                <a:gd name="connsiteX4" fmla="*/ 3036178 w 3036178"/>
                <a:gd name="connsiteY4" fmla="*/ 2918688 h 2918688"/>
                <a:gd name="connsiteX5" fmla="*/ 1520319 w 3036178"/>
                <a:gd name="connsiteY5" fmla="*/ 2918688 h 2918688"/>
                <a:gd name="connsiteX6" fmla="*/ 0 w 3036178"/>
                <a:gd name="connsiteY6" fmla="*/ 1398369 h 2918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36178" h="2918688">
                  <a:moveTo>
                    <a:pt x="0" y="0"/>
                  </a:moveTo>
                  <a:lnTo>
                    <a:pt x="2102222" y="0"/>
                  </a:lnTo>
                  <a:lnTo>
                    <a:pt x="2107640" y="1983"/>
                  </a:lnTo>
                  <a:cubicBezTo>
                    <a:pt x="2653306" y="232778"/>
                    <a:pt x="3036178" y="773085"/>
                    <a:pt x="3036178" y="1402829"/>
                  </a:cubicBezTo>
                  <a:lnTo>
                    <a:pt x="3036178" y="2918688"/>
                  </a:lnTo>
                  <a:lnTo>
                    <a:pt x="1520319" y="2918688"/>
                  </a:lnTo>
                  <a:cubicBezTo>
                    <a:pt x="680661" y="2918688"/>
                    <a:pt x="0" y="2238027"/>
                    <a:pt x="0" y="1398369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18">
              <a:extLst>
                <a:ext uri="{FF2B5EF4-FFF2-40B4-BE49-F238E27FC236}">
                  <a16:creationId xmlns:a16="http://schemas.microsoft.com/office/drawing/2014/main" id="{8BD0E6C5-E02B-4ED0-AB49-84050EC73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H="1">
              <a:off x="7231231" y="-157828"/>
              <a:ext cx="1499978" cy="2467813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1D680F0-A52F-4F95-A8C4-73CDE8EE5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37341" y="2625092"/>
              <a:ext cx="331858" cy="30871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00A2F7D0-3AEA-4E06-80D8-F8E3C557FE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4864408" y="1596820"/>
              <a:ext cx="1757448" cy="189718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741D7A-D9C5-452A-B1E9-1C3E16C27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35163" y="0"/>
              <a:ext cx="2652986" cy="2721929"/>
            </a:xfrm>
            <a:custGeom>
              <a:avLst/>
              <a:gdLst>
                <a:gd name="connsiteX0" fmla="*/ 510686 w 2652986"/>
                <a:gd name="connsiteY0" fmla="*/ 0 h 2938354"/>
                <a:gd name="connsiteX1" fmla="*/ 2142300 w 2652986"/>
                <a:gd name="connsiteY1" fmla="*/ 0 h 2938354"/>
                <a:gd name="connsiteX2" fmla="*/ 2263655 w 2652986"/>
                <a:gd name="connsiteY2" fmla="*/ 121355 h 2938354"/>
                <a:gd name="connsiteX3" fmla="*/ 2263655 w 2652986"/>
                <a:gd name="connsiteY3" fmla="*/ 2001192 h 2938354"/>
                <a:gd name="connsiteX4" fmla="*/ 1326493 w 2652986"/>
                <a:gd name="connsiteY4" fmla="*/ 2938354 h 2938354"/>
                <a:gd name="connsiteX5" fmla="*/ 389331 w 2652986"/>
                <a:gd name="connsiteY5" fmla="*/ 2001192 h 2938354"/>
                <a:gd name="connsiteX6" fmla="*/ 389331 w 2652986"/>
                <a:gd name="connsiteY6" fmla="*/ 121355 h 2938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2986" h="2938354">
                  <a:moveTo>
                    <a:pt x="510686" y="0"/>
                  </a:moveTo>
                  <a:lnTo>
                    <a:pt x="2142300" y="0"/>
                  </a:lnTo>
                  <a:lnTo>
                    <a:pt x="2263655" y="121355"/>
                  </a:lnTo>
                  <a:cubicBezTo>
                    <a:pt x="2782763" y="640463"/>
                    <a:pt x="2782763" y="1482084"/>
                    <a:pt x="2263655" y="2001192"/>
                  </a:cubicBezTo>
                  <a:lnTo>
                    <a:pt x="1326493" y="2938354"/>
                  </a:lnTo>
                  <a:lnTo>
                    <a:pt x="389331" y="2001192"/>
                  </a:lnTo>
                  <a:cubicBezTo>
                    <a:pt x="-129777" y="1482084"/>
                    <a:pt x="-129777" y="640463"/>
                    <a:pt x="389331" y="121355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8A6FF43-D4C8-4BDE-ACB8-24D69F87EC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99301" y="-9437"/>
              <a:ext cx="565422" cy="362873"/>
            </a:xfrm>
            <a:custGeom>
              <a:avLst/>
              <a:gdLst>
                <a:gd name="connsiteX0" fmla="*/ 15005 w 685064"/>
                <a:gd name="connsiteY0" fmla="*/ 0 h 437484"/>
                <a:gd name="connsiteX1" fmla="*/ 670059 w 685064"/>
                <a:gd name="connsiteY1" fmla="*/ 0 h 437484"/>
                <a:gd name="connsiteX2" fmla="*/ 678105 w 685064"/>
                <a:gd name="connsiteY2" fmla="*/ 25920 h 437484"/>
                <a:gd name="connsiteX3" fmla="*/ 685064 w 685064"/>
                <a:gd name="connsiteY3" fmla="*/ 94952 h 437484"/>
                <a:gd name="connsiteX4" fmla="*/ 342532 w 685064"/>
                <a:gd name="connsiteY4" fmla="*/ 437484 h 437484"/>
                <a:gd name="connsiteX5" fmla="*/ 0 w 685064"/>
                <a:gd name="connsiteY5" fmla="*/ 94952 h 437484"/>
                <a:gd name="connsiteX6" fmla="*/ 6959 w 685064"/>
                <a:gd name="connsiteY6" fmla="*/ 25920 h 43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5064" h="437484">
                  <a:moveTo>
                    <a:pt x="15005" y="0"/>
                  </a:moveTo>
                  <a:lnTo>
                    <a:pt x="670059" y="0"/>
                  </a:lnTo>
                  <a:lnTo>
                    <a:pt x="678105" y="25920"/>
                  </a:lnTo>
                  <a:cubicBezTo>
                    <a:pt x="682668" y="48218"/>
                    <a:pt x="685064" y="71305"/>
                    <a:pt x="685064" y="94952"/>
                  </a:cubicBezTo>
                  <a:cubicBezTo>
                    <a:pt x="685064" y="284127"/>
                    <a:pt x="531708" y="437484"/>
                    <a:pt x="342532" y="437484"/>
                  </a:cubicBezTo>
                  <a:cubicBezTo>
                    <a:pt x="153357" y="437484"/>
                    <a:pt x="0" y="284127"/>
                    <a:pt x="0" y="94952"/>
                  </a:cubicBezTo>
                  <a:cubicBezTo>
                    <a:pt x="0" y="71305"/>
                    <a:pt x="2397" y="48218"/>
                    <a:pt x="6959" y="25920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0C0DE20-55CA-4075-A692-CAF74A2FFC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599716"/>
              <a:ext cx="881815" cy="2082566"/>
            </a:xfrm>
            <a:custGeom>
              <a:avLst/>
              <a:gdLst>
                <a:gd name="connsiteX0" fmla="*/ 144257 w 881815"/>
                <a:gd name="connsiteY0" fmla="*/ 0 h 2248154"/>
                <a:gd name="connsiteX1" fmla="*/ 881815 w 881815"/>
                <a:gd name="connsiteY1" fmla="*/ 1124078 h 2248154"/>
                <a:gd name="connsiteX2" fmla="*/ 144257 w 881815"/>
                <a:gd name="connsiteY2" fmla="*/ 2248154 h 2248154"/>
                <a:gd name="connsiteX3" fmla="*/ 29014 w 881815"/>
                <a:gd name="connsiteY3" fmla="*/ 2159817 h 2248154"/>
                <a:gd name="connsiteX4" fmla="*/ 0 w 881815"/>
                <a:gd name="connsiteY4" fmla="*/ 2135215 h 2248154"/>
                <a:gd name="connsiteX5" fmla="*/ 0 w 881815"/>
                <a:gd name="connsiteY5" fmla="*/ 112940 h 2248154"/>
                <a:gd name="connsiteX6" fmla="*/ 29014 w 881815"/>
                <a:gd name="connsiteY6" fmla="*/ 88337 h 2248154"/>
                <a:gd name="connsiteX7" fmla="*/ 144257 w 881815"/>
                <a:gd name="connsiteY7" fmla="*/ 0 h 2248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81815" h="2248154">
                  <a:moveTo>
                    <a:pt x="144257" y="0"/>
                  </a:moveTo>
                  <a:cubicBezTo>
                    <a:pt x="144257" y="0"/>
                    <a:pt x="881815" y="503276"/>
                    <a:pt x="881815" y="1124078"/>
                  </a:cubicBezTo>
                  <a:cubicBezTo>
                    <a:pt x="881815" y="1744879"/>
                    <a:pt x="144257" y="2248154"/>
                    <a:pt x="144257" y="2248154"/>
                  </a:cubicBezTo>
                  <a:cubicBezTo>
                    <a:pt x="144257" y="2248154"/>
                    <a:pt x="98160" y="2216700"/>
                    <a:pt x="29014" y="2159817"/>
                  </a:cubicBezTo>
                  <a:lnTo>
                    <a:pt x="0" y="2135215"/>
                  </a:lnTo>
                  <a:lnTo>
                    <a:pt x="0" y="112940"/>
                  </a:lnTo>
                  <a:lnTo>
                    <a:pt x="29014" y="88337"/>
                  </a:lnTo>
                  <a:cubicBezTo>
                    <a:pt x="98160" y="31455"/>
                    <a:pt x="144257" y="0"/>
                    <a:pt x="144257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180D400-9C91-4079-A452-CA8E9D312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10511" y="0"/>
              <a:ext cx="1897186" cy="1556485"/>
            </a:xfrm>
            <a:custGeom>
              <a:avLst/>
              <a:gdLst>
                <a:gd name="connsiteX0" fmla="*/ 352540 w 1897186"/>
                <a:gd name="connsiteY0" fmla="*/ 0 h 1680243"/>
                <a:gd name="connsiteX1" fmla="*/ 1897186 w 1897186"/>
                <a:gd name="connsiteY1" fmla="*/ 0 h 1680243"/>
                <a:gd name="connsiteX2" fmla="*/ 1897186 w 1897186"/>
                <a:gd name="connsiteY2" fmla="*/ 730258 h 1680243"/>
                <a:gd name="connsiteX3" fmla="*/ 947200 w 1897186"/>
                <a:gd name="connsiteY3" fmla="*/ 1680243 h 1680243"/>
                <a:gd name="connsiteX4" fmla="*/ 0 w 1897186"/>
                <a:gd name="connsiteY4" fmla="*/ 1680243 h 1680243"/>
                <a:gd name="connsiteX5" fmla="*/ 0 w 1897186"/>
                <a:gd name="connsiteY5" fmla="*/ 733044 h 1680243"/>
                <a:gd name="connsiteX6" fmla="*/ 278243 w 1897186"/>
                <a:gd name="connsiteY6" fmla="*/ 61300 h 1680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97186" h="1680243">
                  <a:moveTo>
                    <a:pt x="352540" y="0"/>
                  </a:moveTo>
                  <a:lnTo>
                    <a:pt x="1897186" y="0"/>
                  </a:lnTo>
                  <a:lnTo>
                    <a:pt x="1897186" y="730258"/>
                  </a:lnTo>
                  <a:cubicBezTo>
                    <a:pt x="1897186" y="1254926"/>
                    <a:pt x="1471868" y="1680243"/>
                    <a:pt x="947200" y="1680243"/>
                  </a:cubicBezTo>
                  <a:lnTo>
                    <a:pt x="0" y="1680243"/>
                  </a:lnTo>
                  <a:lnTo>
                    <a:pt x="0" y="733044"/>
                  </a:lnTo>
                  <a:cubicBezTo>
                    <a:pt x="0" y="470710"/>
                    <a:pt x="106330" y="233213"/>
                    <a:pt x="278243" y="6130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Graphic 9">
              <a:extLst>
                <a:ext uri="{FF2B5EF4-FFF2-40B4-BE49-F238E27FC236}">
                  <a16:creationId xmlns:a16="http://schemas.microsoft.com/office/drawing/2014/main" id="{6EBDFECC-F581-4CFA-83E5-8528804653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275624" y="-2202"/>
              <a:ext cx="2710066" cy="251812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61488D7-F99D-4C24-B0B6-C37BAEAC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71668" y="0"/>
              <a:ext cx="2179975" cy="2554849"/>
            </a:xfrm>
            <a:custGeom>
              <a:avLst/>
              <a:gdLst>
                <a:gd name="connsiteX0" fmla="*/ 588462 w 2179975"/>
                <a:gd name="connsiteY0" fmla="*/ 0 h 2554849"/>
                <a:gd name="connsiteX1" fmla="*/ 1591515 w 2179975"/>
                <a:gd name="connsiteY1" fmla="*/ 0 h 2554849"/>
                <a:gd name="connsiteX2" fmla="*/ 1860060 w 2179975"/>
                <a:gd name="connsiteY2" fmla="*/ 265589 h 2554849"/>
                <a:gd name="connsiteX3" fmla="*/ 1860060 w 2179975"/>
                <a:gd name="connsiteY3" fmla="*/ 1793256 h 2554849"/>
                <a:gd name="connsiteX4" fmla="*/ 1089989 w 2179975"/>
                <a:gd name="connsiteY4" fmla="*/ 2554849 h 2554849"/>
                <a:gd name="connsiteX5" fmla="*/ 319917 w 2179975"/>
                <a:gd name="connsiteY5" fmla="*/ 1793256 h 2554849"/>
                <a:gd name="connsiteX6" fmla="*/ 319917 w 2179975"/>
                <a:gd name="connsiteY6" fmla="*/ 265589 h 255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9975" h="2554849">
                  <a:moveTo>
                    <a:pt x="588462" y="0"/>
                  </a:moveTo>
                  <a:lnTo>
                    <a:pt x="1591515" y="0"/>
                  </a:lnTo>
                  <a:lnTo>
                    <a:pt x="1860060" y="265589"/>
                  </a:lnTo>
                  <a:cubicBezTo>
                    <a:pt x="2286614" y="687448"/>
                    <a:pt x="2286614" y="1371398"/>
                    <a:pt x="1860060" y="1793256"/>
                  </a:cubicBezTo>
                  <a:lnTo>
                    <a:pt x="1089989" y="2554849"/>
                  </a:lnTo>
                  <a:lnTo>
                    <a:pt x="319917" y="1793256"/>
                  </a:lnTo>
                  <a:cubicBezTo>
                    <a:pt x="-106638" y="1371398"/>
                    <a:pt x="-106638" y="687448"/>
                    <a:pt x="319917" y="265589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4" name="Texture">
            <a:extLst>
              <a:ext uri="{FF2B5EF4-FFF2-40B4-BE49-F238E27FC236}">
                <a16:creationId xmlns:a16="http://schemas.microsoft.com/office/drawing/2014/main" id="{498E76D5-F7FA-4D66-9338-9BE379BD3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B9C2DA-FDA2-A04E-FF03-5476C77C2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907" y="3991918"/>
            <a:ext cx="6234525" cy="1868950"/>
          </a:xfrm>
        </p:spPr>
        <p:txBody>
          <a:bodyPr anchor="t">
            <a:normAutofit/>
          </a:bodyPr>
          <a:lstStyle/>
          <a:p>
            <a:r>
              <a:rPr lang="cs-CZ" sz="3200" dirty="0"/>
              <a:t>V případě jakýchkoliv dotazů nás můžete kontaktovat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CE31AA-B749-5840-C794-0671299EB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0958" y="2761078"/>
            <a:ext cx="4896904" cy="3935285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cs-CZ" sz="2800" b="1" dirty="0"/>
              <a:t>Mgr. et Bc. Klára Zajícová</a:t>
            </a:r>
          </a:p>
          <a:p>
            <a:pPr marL="0" indent="0" algn="ctr">
              <a:buNone/>
            </a:pPr>
            <a:r>
              <a:rPr lang="cs-CZ" sz="2800" dirty="0"/>
              <a:t>klara.zajicova@kraj-lbc.cz</a:t>
            </a:r>
          </a:p>
          <a:p>
            <a:pPr marL="0" indent="0" algn="ctr">
              <a:buNone/>
            </a:pPr>
            <a:r>
              <a:rPr lang="cs-CZ" sz="2800" dirty="0"/>
              <a:t>+420 771 299 454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b="1" dirty="0"/>
              <a:t>Bc. Petra Sedláčková</a:t>
            </a:r>
          </a:p>
          <a:p>
            <a:pPr marL="0" indent="0" algn="ctr">
              <a:buNone/>
            </a:pPr>
            <a:r>
              <a:rPr lang="cs-CZ" sz="2800" dirty="0"/>
              <a:t>petra.sedlackova@kraj-lbc.cz</a:t>
            </a:r>
          </a:p>
          <a:p>
            <a:pPr marL="0" indent="0" algn="ctr">
              <a:buNone/>
            </a:pPr>
            <a:r>
              <a:rPr lang="cs-CZ" sz="2800" dirty="0"/>
              <a:t>+420 771 299 599</a:t>
            </a:r>
          </a:p>
        </p:txBody>
      </p:sp>
    </p:spTree>
    <p:extLst>
      <p:ext uri="{BB962C8B-B14F-4D97-AF65-F5344CB8AC3E}">
        <p14:creationId xmlns:p14="http://schemas.microsoft.com/office/powerpoint/2010/main" val="551304609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VTI">
  <a:themeElements>
    <a:clrScheme name="AnalogousFromLightSeedRightStep">
      <a:dk1>
        <a:srgbClr val="000000"/>
      </a:dk1>
      <a:lt1>
        <a:srgbClr val="FFFFFF"/>
      </a:lt1>
      <a:dk2>
        <a:srgbClr val="412430"/>
      </a:dk2>
      <a:lt2>
        <a:srgbClr val="E2E8E7"/>
      </a:lt2>
      <a:accent1>
        <a:srgbClr val="EE6E84"/>
      </a:accent1>
      <a:accent2>
        <a:srgbClr val="EB744E"/>
      </a:accent2>
      <a:accent3>
        <a:srgbClr val="D2992C"/>
      </a:accent3>
      <a:accent4>
        <a:srgbClr val="A2AA38"/>
      </a:accent4>
      <a:accent5>
        <a:srgbClr val="7AB141"/>
      </a:accent5>
      <a:accent6>
        <a:srgbClr val="3CBB30"/>
      </a:accent6>
      <a:hlink>
        <a:srgbClr val="568E84"/>
      </a:hlink>
      <a:folHlink>
        <a:srgbClr val="7F7F7F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opicVTI" id="{DE8751F2-0439-4D1D-A674-AFC241C9701D}" vid="{C41D9140-98E0-4A26-97C4-97FDCB8D6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457</Words>
  <Application>Microsoft Office PowerPoint</Application>
  <PresentationFormat>Širokoúhlá obrazovka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Aptos</vt:lpstr>
      <vt:lpstr>Arial</vt:lpstr>
      <vt:lpstr>Courier New</vt:lpstr>
      <vt:lpstr>Gill Sans Nova</vt:lpstr>
      <vt:lpstr>TropicVTI</vt:lpstr>
      <vt:lpstr>Informační letáky pro školy</vt:lpstr>
      <vt:lpstr>Proč tento leták? </vt:lpstr>
      <vt:lpstr>Co leták obsahuje?  </vt:lpstr>
      <vt:lpstr>Prezentace aplikace PowerPoint</vt:lpstr>
      <vt:lpstr>Prezentace aplikace PowerPoint</vt:lpstr>
      <vt:lpstr>Kdy budou k dispozici?</vt:lpstr>
      <vt:lpstr>Rozvoj preventivních programů týkajících se duševního zdraví</vt:lpstr>
      <vt:lpstr>V případě jakýchkoliv dotazů nás můžete kontaktovat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Zajícová Klára</dc:creator>
  <cp:lastModifiedBy>Kasalová Dagmar</cp:lastModifiedBy>
  <cp:revision>2</cp:revision>
  <dcterms:created xsi:type="dcterms:W3CDTF">2024-09-06T08:16:51Z</dcterms:created>
  <dcterms:modified xsi:type="dcterms:W3CDTF">2024-09-18T13:57:48Z</dcterms:modified>
</cp:coreProperties>
</file>