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9" r:id="rId6"/>
    <p:sldId id="276" r:id="rId7"/>
    <p:sldId id="278" r:id="rId8"/>
    <p:sldId id="277" r:id="rId9"/>
    <p:sldId id="270" r:id="rId10"/>
    <p:sldId id="275" r:id="rId11"/>
    <p:sldId id="262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0AAF289F-95AB-9EFA-06A4-AE3427FCE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432B338D-CCE0-F0F9-6DF3-DC2766842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7E535E7D-2208-1B77-FEF6-107F2AADE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EC5A8A0F-842F-3AB1-2569-669DDFA944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10A95933-35D3-B90A-71CA-A7B9A04D57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6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59B17048-7656-8DEF-0FD7-8C94C2C29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8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Obsah obrázku text, klipart&#10;&#10;Popis byl vytvořen automaticky">
            <a:extLst>
              <a:ext uri="{FF2B5EF4-FFF2-40B4-BE49-F238E27FC236}">
                <a16:creationId xmlns:a16="http://schemas.microsoft.com/office/drawing/2014/main" id="{2E46BE7B-9BE2-784A-B2EB-CD4CB35EB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2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A2C0B90B-557A-E717-4CB5-181A010E8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4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89904D4F-80DC-A25D-FDD0-5A6E858E9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F32364DD-FC25-9BB4-09B2-D0D4F92DA4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4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4AA10F7A-BCEF-A124-7C3A-13781D870D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26E-6215-4DED-9F8A-6B6DACA3F89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FACD1FF8-1CD2-41BB-0138-01D4B3F64F9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0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helena.vaskova@kraj-lbc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ucie.matouskova@kraj-lbc.cz" TargetMode="External"/><Relationship Id="rId2" Type="http://schemas.openxmlformats.org/officeDocument/2006/relationships/hyperlink" Target="mailto:skolstvi@kraj-lbc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ereza.valaskova@kraj-lbc.cz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7414F-BA51-D01F-A8C3-F60102BC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3581" y="1825435"/>
            <a:ext cx="4456651" cy="93903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Právní okénko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459050E-82FC-1ACF-3F40-0F10FD1FD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62" y="1825435"/>
            <a:ext cx="3835970" cy="3909269"/>
          </a:xfrm>
          <a:prstGeom prst="rect">
            <a:avLst/>
          </a:prstGeom>
          <a:ln>
            <a:noFill/>
          </a:ln>
          <a:effectLst>
            <a:softEdge rad="139700"/>
          </a:effectLst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75CB763E-80DE-F107-360A-96D4DC74CDBC}"/>
              </a:ext>
            </a:extLst>
          </p:cNvPr>
          <p:cNvSpPr txBox="1">
            <a:spLocks/>
          </p:cNvSpPr>
          <p:nvPr/>
        </p:nvSpPr>
        <p:spPr>
          <a:xfrm>
            <a:off x="543188" y="1300490"/>
            <a:ext cx="521585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6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0532AB-6BDC-F565-FE08-C691E0518979}"/>
              </a:ext>
            </a:extLst>
          </p:cNvPr>
          <p:cNvSpPr txBox="1"/>
          <p:nvPr/>
        </p:nvSpPr>
        <p:spPr>
          <a:xfrm>
            <a:off x="4268606" y="3901749"/>
            <a:ext cx="4456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sz="2000" dirty="0"/>
              <a:t>Porada s řediteli škol a školských zařízení</a:t>
            </a:r>
          </a:p>
          <a:p>
            <a:pPr algn="r"/>
            <a:r>
              <a:rPr lang="cs-CZ" sz="2000" dirty="0"/>
              <a:t>Liberec</a:t>
            </a:r>
          </a:p>
          <a:p>
            <a:pPr algn="r"/>
            <a:r>
              <a:rPr lang="cs-CZ" sz="2000" dirty="0"/>
              <a:t>13. prosince 2024</a:t>
            </a:r>
          </a:p>
        </p:txBody>
      </p:sp>
    </p:spTree>
    <p:extLst>
      <p:ext uri="{BB962C8B-B14F-4D97-AF65-F5344CB8AC3E}">
        <p14:creationId xmlns:p14="http://schemas.microsoft.com/office/powerpoint/2010/main" val="338604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Spádové obvody PPP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počítá s nimi novela školského zákona pro účely metodického vedení škol</a:t>
            </a:r>
          </a:p>
          <a:p>
            <a:r>
              <a:rPr lang="cs-CZ" dirty="0"/>
              <a:t>spádovost se bude týkat MŠ, ZŠ, SŠ, VOŠ, nikoli však klientů</a:t>
            </a:r>
          </a:p>
          <a:p>
            <a:r>
              <a:rPr lang="cs-CZ" dirty="0"/>
              <a:t>MŠMT připravilo návrh obvodů, resp. seznam škol pro jednotlivé PPP veřejných zřizovatelů</a:t>
            </a:r>
          </a:p>
          <a:p>
            <a:r>
              <a:rPr lang="cs-CZ" dirty="0"/>
              <a:t>v příštím týdnu pošleme návrh poradnám k připomínkování</a:t>
            </a:r>
          </a:p>
        </p:txBody>
      </p:sp>
    </p:spTree>
    <p:extLst>
      <p:ext uri="{BB962C8B-B14F-4D97-AF65-F5344CB8AC3E}">
        <p14:creationId xmlns:p14="http://schemas.microsoft.com/office/powerpoint/2010/main" val="3191108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4000" dirty="0"/>
              <a:t>Děkuji za pozornost </a:t>
            </a:r>
            <a:r>
              <a:rPr lang="cs-CZ" sz="4000" dirty="0">
                <a:sym typeface="Wingdings" panose="05000000000000000000" pitchFamily="2" charset="2"/>
              </a:rPr>
              <a:t></a:t>
            </a:r>
            <a:endParaRPr lang="cs-CZ" sz="4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</a:t>
            </a:r>
            <a:r>
              <a:rPr lang="cs-CZ" dirty="0">
                <a:hlinkClick r:id="rId2"/>
              </a:rPr>
              <a:t>helena.vaskova@kraj-lbc.cz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485 226 218</a:t>
            </a:r>
          </a:p>
          <a:p>
            <a:pPr marL="0" indent="0">
              <a:buNone/>
            </a:pPr>
            <a:r>
              <a:rPr lang="cs-CZ" dirty="0"/>
              <a:t>                                      739 541 698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299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Termíny porad v roce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3. dubna 2025 – KÚ LK</a:t>
            </a:r>
          </a:p>
          <a:p>
            <a:r>
              <a:rPr lang="cs-CZ" b="1" dirty="0"/>
              <a:t>18. – 19. září 2025 – hotel Port, Doksy</a:t>
            </a:r>
          </a:p>
          <a:p>
            <a:endParaRPr lang="cs-CZ" b="1" dirty="0"/>
          </a:p>
          <a:p>
            <a:r>
              <a:rPr lang="cs-CZ" dirty="0"/>
              <a:t>11. prosince 2025 – KÚ LK</a:t>
            </a:r>
          </a:p>
          <a:p>
            <a:pPr marL="0" indent="0">
              <a:buNone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86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 Další organizační záležitosti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zasílání informací ze školy používejte adresu </a:t>
            </a:r>
            <a:r>
              <a:rPr lang="cs-CZ" dirty="0">
                <a:hlinkClick r:id="rId2"/>
              </a:rPr>
              <a:t>skolstvi@kraj-lbc.cz</a:t>
            </a:r>
            <a:r>
              <a:rPr lang="cs-CZ" dirty="0"/>
              <a:t> – dovolená ŘŠ, ředitelské volno apod. </a:t>
            </a:r>
          </a:p>
          <a:p>
            <a:r>
              <a:rPr lang="cs-CZ" dirty="0"/>
              <a:t>změny osobních údajů ŘŠ oznamujte na e-mail: </a:t>
            </a:r>
            <a:r>
              <a:rPr lang="cs-CZ" dirty="0">
                <a:hlinkClick r:id="rId3"/>
              </a:rPr>
              <a:t>lucie.matouskova@kraj-lbc.cz</a:t>
            </a:r>
            <a:endParaRPr lang="cs-CZ" dirty="0"/>
          </a:p>
          <a:p>
            <a:r>
              <a:rPr lang="cs-CZ" dirty="0"/>
              <a:t>změny webových stránek škol a ŠZ nutno oznámit  pro zajištění funkčnosti prokliků na povinně zveřejňované údaje na e-mail: </a:t>
            </a:r>
            <a:r>
              <a:rPr lang="cs-CZ" dirty="0">
                <a:hlinkClick r:id="rId4"/>
              </a:rPr>
              <a:t>tereza.valaskova@kraj-lbc.cz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53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Školské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dirty="0"/>
              <a:t>přechod z funkčního období členů školské rady na funkční období školské rady se </a:t>
            </a:r>
            <a:r>
              <a:rPr lang="cs-CZ" b="1" dirty="0"/>
              <a:t>blíží k úspěšnému konci </a:t>
            </a:r>
          </a:p>
          <a:p>
            <a:r>
              <a:rPr lang="cs-CZ" dirty="0"/>
              <a:t>děkuji za spolupráci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76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Novely právních předpisů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 různých fázích legislativního procesu je několik novel školského zákona </a:t>
            </a:r>
          </a:p>
          <a:p>
            <a:r>
              <a:rPr lang="cs-CZ" dirty="0"/>
              <a:t>návrh novely zákona o zaměstnanosti </a:t>
            </a:r>
          </a:p>
          <a:p>
            <a:pPr marL="0" indent="0">
              <a:buNone/>
            </a:pPr>
            <a:r>
              <a:rPr lang="cs-CZ" dirty="0"/>
              <a:t>      - navrhovaná účinnost od 1. 1. 2025</a:t>
            </a:r>
          </a:p>
          <a:p>
            <a:pPr marL="0" indent="0">
              <a:buNone/>
            </a:pPr>
            <a:r>
              <a:rPr lang="cs-CZ" dirty="0"/>
              <a:t>      - zrušení režimu tzv. oznámené dohody, která                  </a:t>
            </a:r>
          </a:p>
          <a:p>
            <a:pPr marL="0" indent="0">
              <a:buNone/>
            </a:pPr>
            <a:r>
              <a:rPr lang="cs-CZ" dirty="0"/>
              <a:t>         měla platit od 1. 1. 2025</a:t>
            </a:r>
          </a:p>
          <a:p>
            <a:pPr marL="0" indent="0">
              <a:buNone/>
            </a:pPr>
            <a:r>
              <a:rPr lang="cs-CZ" dirty="0"/>
              <a:t>      - tj. zůstal by režim, který platí od 1. 7. 2024</a:t>
            </a:r>
          </a:p>
        </p:txBody>
      </p:sp>
    </p:spTree>
    <p:extLst>
      <p:ext uri="{BB962C8B-B14F-4D97-AF65-F5344CB8AC3E}">
        <p14:creationId xmlns:p14="http://schemas.microsoft.com/office/powerpoint/2010/main" val="350217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Novela nařízení vlády č. 341/2017 Sb.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návrh</a:t>
            </a:r>
            <a:endParaRPr lang="cs-CZ" b="1" u="sng" dirty="0"/>
          </a:p>
          <a:p>
            <a:r>
              <a:rPr lang="cs-CZ" dirty="0"/>
              <a:t>navýšení tarifů </a:t>
            </a:r>
            <a:r>
              <a:rPr lang="cs-CZ" dirty="0" err="1"/>
              <a:t>nepedagogů</a:t>
            </a:r>
            <a:r>
              <a:rPr lang="cs-CZ" dirty="0"/>
              <a:t> o 1 400 Kč</a:t>
            </a:r>
          </a:p>
          <a:p>
            <a:pPr marL="0" indent="0">
              <a:buNone/>
            </a:pPr>
            <a:r>
              <a:rPr lang="cs-CZ" dirty="0"/>
              <a:t>   (odbory požadují 2 200 Kč)</a:t>
            </a:r>
          </a:p>
          <a:p>
            <a:r>
              <a:rPr lang="cs-CZ" dirty="0"/>
              <a:t>navýšení tarifů pedagogů o 7 %</a:t>
            </a:r>
          </a:p>
          <a:p>
            <a:r>
              <a:rPr lang="cs-CZ" dirty="0"/>
              <a:t>zrušení omezení zápočtu mateřské a rodičovské  rodičovské dovolené (nyní 6 let)</a:t>
            </a:r>
          </a:p>
          <a:p>
            <a:pPr marL="0" indent="0">
              <a:buNone/>
            </a:pPr>
            <a:r>
              <a:rPr lang="cs-CZ" dirty="0"/>
              <a:t>      - administrativní zátěž – nutnost kontroly </a:t>
            </a:r>
          </a:p>
          <a:p>
            <a:pPr marL="0" indent="0">
              <a:buNone/>
            </a:pPr>
            <a:r>
              <a:rPr lang="cs-CZ" dirty="0"/>
              <a:t>        a příp. změny platového stupně/změny data</a:t>
            </a:r>
          </a:p>
          <a:p>
            <a:pPr marL="0" indent="0">
              <a:buNone/>
            </a:pPr>
            <a:r>
              <a:rPr lang="cs-CZ" dirty="0"/>
              <a:t>        postupu do vyššího platového stupně       </a:t>
            </a:r>
          </a:p>
        </p:txBody>
      </p:sp>
    </p:spTree>
    <p:extLst>
      <p:ext uri="{BB962C8B-B14F-4D97-AF65-F5344CB8AC3E}">
        <p14:creationId xmlns:p14="http://schemas.microsoft.com/office/powerpoint/2010/main" val="28233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4409C-611C-812C-935E-DDEE1AB3F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BDD56-DA06-9B21-6751-615DAB008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Novela nařízení vlády č. 341/2017 Sb.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DB3EF-912B-7AE0-1429-62490290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předpokládaná účinnost od 1. 1. 2025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b="1" dirty="0"/>
              <a:t>ALE </a:t>
            </a:r>
          </a:p>
          <a:p>
            <a:r>
              <a:rPr lang="cs-CZ" dirty="0"/>
              <a:t>není shoda na částce navýšení tarifu </a:t>
            </a:r>
            <a:r>
              <a:rPr lang="cs-CZ" dirty="0" err="1"/>
              <a:t>nepedagogů</a:t>
            </a:r>
            <a:endParaRPr lang="cs-CZ" dirty="0"/>
          </a:p>
          <a:p>
            <a:r>
              <a:rPr lang="cs-CZ" dirty="0"/>
              <a:t>MF nesouhlasí se zrušením omezení zápočtu mateřské a rodičovské dovolené (nyní 6 let)</a:t>
            </a:r>
          </a:p>
          <a:p>
            <a:r>
              <a:rPr lang="cs-CZ" dirty="0"/>
              <a:t>další zasedání vlády 18. 12.   ???</a:t>
            </a:r>
          </a:p>
          <a:p>
            <a:r>
              <a:rPr lang="cs-CZ" dirty="0"/>
              <a:t>zveřejnění ve Sbírce zákonů zřejmě až 30./31. 12.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633429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Novela nařízení vlády č. 341/2017 Sb.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vzhledem k termínu zveřejnění ve Sbírce zákonů </a:t>
            </a:r>
            <a:br>
              <a:rPr lang="cs-CZ" dirty="0"/>
            </a:br>
            <a:r>
              <a:rPr lang="cs-CZ" dirty="0"/>
              <a:t>budou nové platové výměry ředitelům předány/zaslány v průběhu ledna</a:t>
            </a:r>
          </a:p>
          <a:p>
            <a:endParaRPr lang="cs-CZ" dirty="0"/>
          </a:p>
          <a:p>
            <a:r>
              <a:rPr lang="cs-CZ" dirty="0"/>
              <a:t>platové výměry – mírně změněný formulář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866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Plná moc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 </a:t>
            </a:r>
            <a:r>
              <a:rPr lang="cs-CZ" dirty="0"/>
              <a:t>dosud byly plné moci k zastupování Libereckého kraje ve vybraných oblastech udělovány ředitelům příspěvkových organizací na jeden kalendářní rok</a:t>
            </a:r>
          </a:p>
          <a:p>
            <a:r>
              <a:rPr lang="cs-CZ" dirty="0"/>
              <a:t>aktuální plné moci jsou uděleny do 31. 12. </a:t>
            </a:r>
            <a:r>
              <a:rPr lang="cs-CZ" b="1" u="sng" dirty="0"/>
              <a:t>2028,</a:t>
            </a:r>
            <a:r>
              <a:rPr lang="cs-CZ" dirty="0"/>
              <a:t> případně do konce šestiletého funkčního období ředitele </a:t>
            </a:r>
            <a:endParaRPr lang="cs-CZ" b="1" u="sng" dirty="0"/>
          </a:p>
          <a:p>
            <a:endParaRPr lang="cs-CZ" b="1" u="sng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342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1949</TotalTime>
  <Words>471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Právní okénko</vt:lpstr>
      <vt:lpstr>Termíny porad v roce 2025</vt:lpstr>
      <vt:lpstr> Další organizační záležitosti</vt:lpstr>
      <vt:lpstr>Školské rady</vt:lpstr>
      <vt:lpstr>Novely právních předpisů </vt:lpstr>
      <vt:lpstr>Novela nařízení vlády č. 341/2017 Sb. </vt:lpstr>
      <vt:lpstr>Novela nařízení vlády č. 341/2017 Sb. </vt:lpstr>
      <vt:lpstr>Novela nařízení vlády č. 341/2017 Sb. </vt:lpstr>
      <vt:lpstr>Plná moc </vt:lpstr>
      <vt:lpstr>Spádové obvody PPP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Kasalová Dagmar</dc:creator>
  <cp:lastModifiedBy>Vašková Helena</cp:lastModifiedBy>
  <cp:revision>16</cp:revision>
  <cp:lastPrinted>2024-12-12T13:01:29Z</cp:lastPrinted>
  <dcterms:created xsi:type="dcterms:W3CDTF">2023-03-08T15:30:40Z</dcterms:created>
  <dcterms:modified xsi:type="dcterms:W3CDTF">2024-12-12T13:03:53Z</dcterms:modified>
</cp:coreProperties>
</file>