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69" r:id="rId12"/>
    <p:sldId id="285" r:id="rId13"/>
    <p:sldId id="286" r:id="rId14"/>
    <p:sldId id="287" r:id="rId15"/>
    <p:sldId id="288" r:id="rId16"/>
    <p:sldId id="289" r:id="rId17"/>
    <p:sldId id="262" r:id="rId1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0AAF289F-95AB-9EFA-06A4-AE3427FCE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432B338D-CCE0-F0F9-6DF3-DC276684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7E535E7D-2208-1B77-FEF6-107F2AADE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EC5A8A0F-842F-3AB1-2569-669DDFA94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10A95933-35D3-B90A-71CA-A7B9A04D5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59B17048-7656-8DEF-0FD7-8C94C2C29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2E46BE7B-9BE2-784A-B2EB-CD4CB35EB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A2C0B90B-557A-E717-4CB5-181A010E8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9904D4F-80DC-A25D-FDD0-5A6E858E9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F32364DD-FC25-9BB4-09B2-D0D4F92DA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4AA10F7A-BCEF-A124-7C3A-13781D87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26E-6215-4DED-9F8A-6B6DACA3F894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FACD1FF8-1CD2-41BB-0138-01D4B3F64F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e/R5C1as2z1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a.vaskova@kraj-lbc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7414F-BA51-D01F-A8C3-F60102BC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581" y="1825435"/>
            <a:ext cx="4456651" cy="93903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Právní okénko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59050E-82FC-1ACF-3F40-0F10FD1F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2" y="1825435"/>
            <a:ext cx="3835970" cy="3909269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75CB763E-80DE-F107-360A-96D4DC74CDBC}"/>
              </a:ext>
            </a:extLst>
          </p:cNvPr>
          <p:cNvSpPr txBox="1">
            <a:spLocks/>
          </p:cNvSpPr>
          <p:nvPr/>
        </p:nvSpPr>
        <p:spPr>
          <a:xfrm>
            <a:off x="543188" y="1300490"/>
            <a:ext cx="52158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70532AB-6BDC-F565-FE08-C691E0518979}"/>
              </a:ext>
            </a:extLst>
          </p:cNvPr>
          <p:cNvSpPr txBox="1"/>
          <p:nvPr/>
        </p:nvSpPr>
        <p:spPr>
          <a:xfrm>
            <a:off x="4268606" y="3901749"/>
            <a:ext cx="4456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000" dirty="0"/>
              <a:t>Porada s řediteli škol a školských zařízení</a:t>
            </a:r>
          </a:p>
          <a:p>
            <a:pPr algn="r"/>
            <a:r>
              <a:rPr lang="cs-CZ" sz="2000" dirty="0"/>
              <a:t>Liberec</a:t>
            </a:r>
          </a:p>
          <a:p>
            <a:pPr algn="r"/>
            <a:r>
              <a:rPr lang="cs-CZ" sz="2000" dirty="0"/>
              <a:t>3. dubna 2025</a:t>
            </a:r>
          </a:p>
        </p:txBody>
      </p:sp>
    </p:spTree>
    <p:extLst>
      <p:ext uri="{BB962C8B-B14F-4D97-AF65-F5344CB8AC3E}">
        <p14:creationId xmlns:p14="http://schemas.microsoft.com/office/powerpoint/2010/main" val="338604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9C737-F42F-093B-5794-CC7AB043B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8F097-1C5F-B28D-A9A9-7936EC8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2AE6D-CF30-EE42-58A1-89E5D7AB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   </a:t>
            </a:r>
          </a:p>
          <a:p>
            <a:pPr marL="0" indent="0">
              <a:buNone/>
            </a:pPr>
            <a:r>
              <a:rPr lang="cs-CZ" sz="3100" b="1" u="sng" dirty="0"/>
              <a:t>Doporučení: </a:t>
            </a:r>
          </a:p>
          <a:p>
            <a:r>
              <a:rPr lang="cs-CZ" sz="3100" b="1" dirty="0"/>
              <a:t>Inventura „</a:t>
            </a:r>
            <a:r>
              <a:rPr lang="cs-CZ" sz="3100" dirty="0"/>
              <a:t>účasti“ ve všech právnických osobách, posoudit smysl</a:t>
            </a:r>
          </a:p>
          <a:p>
            <a:r>
              <a:rPr lang="cs-CZ" sz="3100" dirty="0"/>
              <a:t>S výjimkou prostého členství ve spolku pečlivě prověřit všechny okolnosti – zakladatelské dokumenty, stanovy, zda je vyvíjena výdělečná činnost, zda je v pořádku zápis ve veřejném rejstříku, zda jsou čerpány dotace atd. </a:t>
            </a:r>
          </a:p>
          <a:p>
            <a:r>
              <a:rPr lang="cs-CZ" sz="3100" dirty="0"/>
              <a:t>V případě pochybností raději vystoupit</a:t>
            </a:r>
          </a:p>
          <a:p>
            <a:pPr marL="0" indent="0">
              <a:buNone/>
            </a:pPr>
            <a:endParaRPr lang="cs-CZ" sz="3100" dirty="0"/>
          </a:p>
          <a:p>
            <a:endParaRPr lang="cs-CZ" sz="3100" dirty="0"/>
          </a:p>
          <a:p>
            <a:endParaRPr lang="cs-CZ" sz="3100" dirty="0"/>
          </a:p>
          <a:p>
            <a:endParaRPr lang="cs-CZ" sz="3100" dirty="0"/>
          </a:p>
          <a:p>
            <a:endParaRPr lang="cs-CZ" sz="3100" dirty="0"/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99455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Flexinovela</a:t>
            </a:r>
            <a:r>
              <a:rPr lang="cs-CZ" sz="4000" b="1" dirty="0"/>
              <a:t> zákoníku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6" y="1851263"/>
            <a:ext cx="78867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schválena Poslaneckou sněmovnou 7. března (sněmovní tisk č. 775), nyní v Senátu, zařazena na schůzi 9. dubna </a:t>
            </a:r>
          </a:p>
          <a:p>
            <a:r>
              <a:rPr lang="cs-CZ" dirty="0"/>
              <a:t>účinnost pravděpodobně od 1.června., event. od 1.července</a:t>
            </a:r>
          </a:p>
          <a:p>
            <a:r>
              <a:rPr lang="cs-CZ" b="1" dirty="0"/>
              <a:t>Zásadní změny</a:t>
            </a:r>
            <a:r>
              <a:rPr lang="cs-CZ" dirty="0"/>
              <a:t>!  </a:t>
            </a:r>
          </a:p>
          <a:p>
            <a:r>
              <a:rPr lang="cs-CZ" dirty="0"/>
              <a:t>neprošla výpověď bez udání důvodu</a:t>
            </a:r>
          </a:p>
        </p:txBody>
      </p:sp>
    </p:spTree>
    <p:extLst>
      <p:ext uri="{BB962C8B-B14F-4D97-AF65-F5344CB8AC3E}">
        <p14:creationId xmlns:p14="http://schemas.microsoft.com/office/powerpoint/2010/main" val="350217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E789A-7CBE-7460-7C5D-1D4FDE4D0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598FD-2A85-1C10-4837-06B37E28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Flexinovela</a:t>
            </a:r>
            <a:r>
              <a:rPr lang="cs-CZ" sz="4000" b="1" dirty="0"/>
              <a:t> zákoníku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310E5-40E8-123F-F051-BC89AD84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6" y="1851263"/>
            <a:ext cx="78867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 době čerpání RD nově půjde uzavřít DPP a DPČ na stejný druh práce jako v PP - pozitivní změna, dosud řešeno složitěji.</a:t>
            </a:r>
          </a:p>
          <a:p>
            <a:r>
              <a:rPr lang="cs-CZ" dirty="0"/>
              <a:t>Prodloužení (a další změny) zkušební doby – 4 měsíce, resp. 8 měsíců u vedoucích zaměstnanců.</a:t>
            </a:r>
          </a:p>
          <a:p>
            <a:r>
              <a:rPr lang="cs-CZ" dirty="0"/>
              <a:t>Pracovní poměr na DU – u zástupu za MD, RD, OD a dovolenou mezi nimi - není omezen počet opakování, ale vždy max. na 3 roky a celkem max. 9 let.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64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E0ED-31C7-54D5-5684-9BCB3268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4E32E-F365-4B0E-C6F0-699985F1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Flexinovela</a:t>
            </a:r>
            <a:r>
              <a:rPr lang="cs-CZ" sz="4000" b="1" dirty="0"/>
              <a:t> zákoníku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AFDB6-3C6F-E67F-1D0B-B15AE413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6" y="1851263"/>
            <a:ext cx="7886700" cy="4351338"/>
          </a:xfrm>
        </p:spPr>
        <p:txBody>
          <a:bodyPr>
            <a:normAutofit/>
          </a:bodyPr>
          <a:lstStyle/>
          <a:p>
            <a:r>
              <a:rPr lang="cs-CZ" dirty="0"/>
              <a:t>Zařazení na původní práci a pracoviště – nově i po OD a RD do dvou let věku dítěte.</a:t>
            </a:r>
          </a:p>
          <a:p>
            <a:r>
              <a:rPr lang="cs-CZ" dirty="0"/>
              <a:t>Výpovědní doba – možnost sjednání délky (min. 2, resp. 1 měsíc), </a:t>
            </a:r>
            <a:r>
              <a:rPr lang="cs-CZ" b="1" dirty="0"/>
              <a:t>začíná plynout dnem, v němž byla doručena druhé straně a končí dnem, který se s tímto dnem číslem shoduje, příp. posledním dnem v měsíci.</a:t>
            </a:r>
          </a:p>
          <a:p>
            <a:r>
              <a:rPr lang="cs-CZ" dirty="0"/>
              <a:t>Výpověď pro dlouhodobou ztrátu schopnosti konat dosavadní práci ze zdravotních důvodů - § 52 písm. d), dosažení nejvyšší přípustné expozice – písm. 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38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E681C-FCE5-EC00-1643-436798AF7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D349C-DFFC-31A8-E389-D2682D60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Flexinovela</a:t>
            </a:r>
            <a:r>
              <a:rPr lang="cs-CZ" sz="4000" b="1" dirty="0"/>
              <a:t> zákoníku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0686E-DEED-CB04-729D-D0C26D3E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6" y="1851263"/>
            <a:ext cx="78867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povolena práce od 14 let v období hlavních prázdnin, souhlas zákonného zástupce…</a:t>
            </a:r>
          </a:p>
          <a:p>
            <a:r>
              <a:rPr lang="cs-CZ" dirty="0"/>
              <a:t>změny v doručování</a:t>
            </a:r>
          </a:p>
          <a:p>
            <a:r>
              <a:rPr lang="cs-CZ" dirty="0"/>
              <a:t>bezhotovostní výplata platu – prioritní varianta</a:t>
            </a:r>
          </a:p>
          <a:p>
            <a:r>
              <a:rPr lang="cs-CZ" dirty="0"/>
              <a:t>možnost vyplácení platu v cizí měně</a:t>
            </a:r>
          </a:p>
          <a:p>
            <a:r>
              <a:rPr lang="cs-CZ" dirty="0"/>
              <a:t>změny v působení odborové organizace u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420304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21352-BE77-2104-307C-68622C94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98CC7-5E18-6DCE-1FFA-3F4C6D9A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Flexinovela</a:t>
            </a:r>
            <a:r>
              <a:rPr lang="cs-CZ" sz="4000" b="1" dirty="0"/>
              <a:t> zákoníku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59DA1-AA4D-E584-3C5B-64E92448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6" y="1851263"/>
            <a:ext cx="7886700" cy="4351338"/>
          </a:xfrm>
        </p:spPr>
        <p:txBody>
          <a:bodyPr>
            <a:normAutofit/>
          </a:bodyPr>
          <a:lstStyle/>
          <a:p>
            <a:r>
              <a:rPr lang="cs-CZ" dirty="0"/>
              <a:t>Změna ve výpočtu průměrného výdělku při změně týdenní pracovní doby </a:t>
            </a:r>
          </a:p>
          <a:p>
            <a:r>
              <a:rPr lang="cs-CZ" dirty="0"/>
              <a:t>Změna u pracovnělékařských prohlídek </a:t>
            </a:r>
          </a:p>
          <a:p>
            <a:pPr marL="0" indent="0">
              <a:buNone/>
            </a:pPr>
            <a:r>
              <a:rPr lang="cs-CZ" dirty="0"/>
              <a:t>----------</a:t>
            </a:r>
          </a:p>
          <a:p>
            <a:r>
              <a:rPr lang="cs-CZ" dirty="0"/>
              <a:t>Novela nařízení vlády o překážkách v práci</a:t>
            </a:r>
          </a:p>
          <a:p>
            <a:r>
              <a:rPr lang="cs-CZ" dirty="0"/>
              <a:t>S účinností od 1.1.2026 změny podpory v nezaměstnanosti s cílem „rozhýbání“ trhu práce</a:t>
            </a:r>
          </a:p>
        </p:txBody>
      </p:sp>
    </p:spTree>
    <p:extLst>
      <p:ext uri="{BB962C8B-B14F-4D97-AF65-F5344CB8AC3E}">
        <p14:creationId xmlns:p14="http://schemas.microsoft.com/office/powerpoint/2010/main" val="111495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7092-9066-1E7B-3295-3F3E247D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37DF7-EC70-E027-2DE1-09A23588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Flexinovela</a:t>
            </a:r>
            <a:r>
              <a:rPr lang="cs-CZ" sz="4000" b="1" dirty="0"/>
              <a:t> zákoníku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8CFDD-B8D4-1DB5-4878-98678D26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6" y="1851263"/>
            <a:ext cx="78867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Nabízím seminář k </a:t>
            </a:r>
            <a:r>
              <a:rPr lang="cs-CZ" dirty="0" err="1"/>
              <a:t>flexinovele</a:t>
            </a:r>
            <a:r>
              <a:rPr lang="cs-CZ" dirty="0"/>
              <a:t> ZP zaměřený na řešení jejích praktických dopadů na školy a školská zařízení.  </a:t>
            </a:r>
          </a:p>
          <a:p>
            <a:r>
              <a:rPr lang="cs-CZ" dirty="0"/>
              <a:t>Odkaz: </a:t>
            </a:r>
            <a:r>
              <a:rPr lang="cs-CZ" dirty="0">
                <a:hlinkClick r:id="rId2"/>
              </a:rPr>
              <a:t>https://forms.office.com/e/R5C1as2z1f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, snímek obrazovky, Písmo, design&#10;&#10;Obsah vygenerovaný umělou inteligencí může být nesprávný.">
            <a:extLst>
              <a:ext uri="{FF2B5EF4-FFF2-40B4-BE49-F238E27FC236}">
                <a16:creationId xmlns:a16="http://schemas.microsoft.com/office/drawing/2014/main" id="{A4BE47F0-24DF-44DF-2464-9D5AF8E70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29415" r="20068" b="9136"/>
          <a:stretch/>
        </p:blipFill>
        <p:spPr>
          <a:xfrm>
            <a:off x="931492" y="4100335"/>
            <a:ext cx="2278226" cy="210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sz="4000" dirty="0"/>
              <a:t>Děkuji za pozornost </a:t>
            </a:r>
            <a:r>
              <a:rPr lang="cs-CZ" sz="4000" dirty="0">
                <a:sym typeface="Wingdings" panose="05000000000000000000" pitchFamily="2" charset="2"/>
              </a:rPr>
              <a:t></a:t>
            </a:r>
            <a:endParaRPr lang="cs-CZ" sz="4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</a:t>
            </a:r>
            <a:r>
              <a:rPr lang="cs-CZ" dirty="0">
                <a:hlinkClick r:id="rId2"/>
              </a:rPr>
              <a:t>helena.vaskova@kraj-lbc.cz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485 226 218</a:t>
            </a:r>
          </a:p>
          <a:p>
            <a:pPr marL="0" indent="0">
              <a:buNone/>
            </a:pPr>
            <a:r>
              <a:rPr lang="cs-CZ" dirty="0"/>
              <a:t>                                      739 541 698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29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Termíny porad v roce 2025 a 2026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18. – 19. září 2025 – hotel Port, Doksy</a:t>
            </a:r>
          </a:p>
          <a:p>
            <a:endParaRPr lang="cs-CZ" b="1" dirty="0"/>
          </a:p>
          <a:p>
            <a:r>
              <a:rPr lang="cs-CZ" b="1" dirty="0"/>
              <a:t>12. prosince 2025 – KÚ LK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26. března 2026 – KÚ LK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8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 Seminář ke správnímu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pro ředitele středních škol </a:t>
            </a:r>
          </a:p>
          <a:p>
            <a:r>
              <a:rPr lang="cs-CZ" dirty="0"/>
              <a:t>přestup z jiné školy, (podmíněné) vyloučení ze školy …</a:t>
            </a:r>
          </a:p>
          <a:p>
            <a:r>
              <a:rPr lang="cs-CZ" dirty="0"/>
              <a:t>středa 9. 4. od 9 do 12 hod.</a:t>
            </a:r>
          </a:p>
          <a:p>
            <a:pPr marL="0" indent="0">
              <a:buNone/>
            </a:pPr>
            <a:r>
              <a:rPr lang="cs-CZ" dirty="0"/>
              <a:t>   pondělí 28. 4. od 12 do 15 hod.</a:t>
            </a:r>
          </a:p>
          <a:p>
            <a:r>
              <a:rPr lang="cs-CZ" dirty="0" err="1"/>
              <a:t>info</a:t>
            </a:r>
            <a:r>
              <a:rPr lang="cs-CZ" dirty="0"/>
              <a:t> a přihlášení na www.edulk.cz 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53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b="1" dirty="0"/>
              <a:t>§ 37a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dirty="0"/>
              <a:t>     Příspěvková organizace nesmí: </a:t>
            </a:r>
          </a:p>
          <a:p>
            <a:pPr marL="0" indent="0">
              <a:buNone/>
            </a:pPr>
            <a:r>
              <a:rPr lang="cs-CZ" dirty="0"/>
              <a:t>a) zřizovat nebo zakládat právnické osoby, 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b) mít majetkovou účast v právnické osobě zřízené </a:t>
            </a:r>
          </a:p>
          <a:p>
            <a:pPr marL="0" indent="0">
              <a:buNone/>
            </a:pPr>
            <a:r>
              <a:rPr lang="cs-CZ" dirty="0"/>
              <a:t>     nebo založené za účelem podnikání.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76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E8FD-3E2D-1095-9575-AFE19EF5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85EF8-0C0A-FD99-ABA2-1F021EF8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26EB1-2EA1-03AC-C8A6-7BDEFB63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dirty="0"/>
              <a:t>smyslem tohoto ustanovení je ochrana příspěvkové organizace a potažmo jejího zřizovatele  </a:t>
            </a:r>
          </a:p>
          <a:p>
            <a:endParaRPr lang="cs-CZ" dirty="0"/>
          </a:p>
          <a:p>
            <a:r>
              <a:rPr lang="cs-CZ" dirty="0"/>
              <a:t>SPOLKY - obecné</a:t>
            </a:r>
          </a:p>
          <a:p>
            <a:pPr marL="0" indent="0">
              <a:buNone/>
            </a:pPr>
            <a:r>
              <a:rPr lang="cs-CZ" dirty="0"/>
              <a:t>                 -  zvláštní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92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C45A7-E61B-6CD1-7FC9-DBB8CA9EA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72EAA-1E8D-82FB-069B-399467EB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57802-0F02-7166-8FBF-8DA5A863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dirty="0"/>
              <a:t>Obecný spolek – </a:t>
            </a:r>
            <a:r>
              <a:rPr lang="cs-CZ" b="1" u="sng" dirty="0"/>
              <a:t>spolek </a:t>
            </a:r>
            <a:r>
              <a:rPr lang="cs-CZ" dirty="0"/>
              <a:t>podle § 214 až 302 NOZ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 způsoby založení:</a:t>
            </a:r>
          </a:p>
          <a:p>
            <a:pPr marL="0" indent="0">
              <a:buNone/>
            </a:pPr>
            <a:r>
              <a:rPr lang="cs-CZ" dirty="0"/>
              <a:t>    - zakladatelé založí spolek shodnou-li se na obsahu     </a:t>
            </a:r>
          </a:p>
          <a:p>
            <a:pPr marL="0" indent="0">
              <a:buNone/>
            </a:pPr>
            <a:r>
              <a:rPr lang="cs-CZ" dirty="0"/>
              <a:t>       stanov</a:t>
            </a:r>
          </a:p>
          <a:p>
            <a:pPr marL="0" indent="0">
              <a:buNone/>
            </a:pPr>
            <a:r>
              <a:rPr lang="cs-CZ" dirty="0"/>
              <a:t>     - usnesením ustavující schůze</a:t>
            </a:r>
          </a:p>
          <a:p>
            <a:r>
              <a:rPr lang="cs-CZ" dirty="0"/>
              <a:t>Spolek vzniká dnem zápisu do veřejného rejstříku.</a:t>
            </a:r>
          </a:p>
        </p:txBody>
      </p:sp>
    </p:spTree>
    <p:extLst>
      <p:ext uri="{BB962C8B-B14F-4D97-AF65-F5344CB8AC3E}">
        <p14:creationId xmlns:p14="http://schemas.microsoft.com/office/powerpoint/2010/main" val="295714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BBED7-6556-7A07-E997-EEAD1D394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8D265-4037-AFBE-2BE8-BCC7D2D0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6134D-CFB7-C3D0-C087-D3990A8E9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b="1" u="sng" dirty="0"/>
              <a:t>Zvláštní spolky </a:t>
            </a:r>
          </a:p>
          <a:p>
            <a:pPr marL="0" indent="0">
              <a:buNone/>
            </a:pPr>
            <a:r>
              <a:rPr lang="cs-CZ" dirty="0"/>
              <a:t>    - odborové organizace</a:t>
            </a:r>
          </a:p>
          <a:p>
            <a:pPr marL="0" indent="0">
              <a:buNone/>
            </a:pPr>
            <a:r>
              <a:rPr lang="cs-CZ" dirty="0"/>
              <a:t>    - organizace zaměstnavatelů</a:t>
            </a:r>
          </a:p>
          <a:p>
            <a:pPr marL="0" indent="0">
              <a:buNone/>
            </a:pPr>
            <a:r>
              <a:rPr lang="cs-CZ" dirty="0"/>
              <a:t>    - občanská sdružení</a:t>
            </a:r>
          </a:p>
          <a:p>
            <a:pPr marL="0" indent="0">
              <a:buNone/>
            </a:pPr>
            <a:r>
              <a:rPr lang="cs-CZ" dirty="0"/>
              <a:t>    - zájmová sdružení právnických osob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- obecně prospěšná společnost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44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41A1-1B12-8F9C-8BDD-CD5C90250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AACD3-93ED-871B-10C9-1BA09139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4FC83-F00C-FFB5-9A12-8EE4CA30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2400" dirty="0"/>
          </a:p>
          <a:p>
            <a:r>
              <a:rPr lang="cs-CZ" b="1" u="sng" dirty="0"/>
              <a:t>Zvláštní spolky 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/>
              <a:t>    - vznikly zpravidla podle právních předpisů, které zrušil NOZ</a:t>
            </a:r>
          </a:p>
          <a:p>
            <a:pPr marL="0" indent="0">
              <a:buNone/>
            </a:pPr>
            <a:r>
              <a:rPr lang="cs-CZ" dirty="0"/>
              <a:t>      (starý OZ, zákon o sdružování občanů…)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- dle přechodných ustanovení k NOZ se na ně buď  </a:t>
            </a:r>
          </a:p>
          <a:p>
            <a:pPr marL="0" indent="0">
              <a:buNone/>
            </a:pPr>
            <a:r>
              <a:rPr lang="cs-CZ" dirty="0"/>
              <a:t>       přiměřeně vztahují příslušná ustanovení NOZ o spolku, nebo </a:t>
            </a:r>
          </a:p>
          <a:p>
            <a:pPr marL="0" indent="0">
              <a:buNone/>
            </a:pPr>
            <a:r>
              <a:rPr lang="cs-CZ" dirty="0"/>
              <a:t>       nadále fungují dle původní právní úpravy, mají právo změnit    	právní formu na spolek </a:t>
            </a:r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02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3DC7-E46A-822B-81D0-EB0575B4C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EBF76-F682-1AE4-65F7-47A0EB4D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§ 37a zákona 250/2000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5DB28C-DFB2-4855-4D2B-E03E0D338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 </a:t>
            </a:r>
          </a:p>
          <a:p>
            <a:pPr marL="0" indent="0">
              <a:buNone/>
            </a:pPr>
            <a:r>
              <a:rPr lang="cs-CZ" sz="3100" b="1" u="sng" dirty="0"/>
              <a:t>Závěr:  </a:t>
            </a:r>
          </a:p>
          <a:p>
            <a:r>
              <a:rPr lang="cs-CZ" sz="3100" b="1" dirty="0"/>
              <a:t>určitě NE</a:t>
            </a:r>
            <a:r>
              <a:rPr lang="cs-CZ" sz="3100" dirty="0"/>
              <a:t>: majetková účast v podnikajících právnických osobách, zakladatel spolku, ve spolku založeném ustavující členskou schůzí,  obecně prospěšná společnost</a:t>
            </a:r>
          </a:p>
          <a:p>
            <a:r>
              <a:rPr lang="cs-CZ" sz="3100" b="1" dirty="0"/>
              <a:t>určitě ANO</a:t>
            </a:r>
            <a:r>
              <a:rPr lang="cs-CZ" sz="3100" dirty="0"/>
              <a:t>: člen spolku</a:t>
            </a:r>
          </a:p>
          <a:p>
            <a:r>
              <a:rPr lang="cs-CZ" sz="3100" b="1" dirty="0"/>
              <a:t>???</a:t>
            </a:r>
            <a:r>
              <a:rPr lang="cs-CZ" sz="3100" dirty="0"/>
              <a:t>: účast ve zvláštních spolcích vzniklých dle předchozí právní úpravy</a:t>
            </a:r>
          </a:p>
          <a:p>
            <a:pPr marL="0" indent="0">
              <a:buNone/>
            </a:pPr>
            <a:endParaRPr lang="cs-CZ" sz="3100" dirty="0"/>
          </a:p>
          <a:p>
            <a:endParaRPr lang="cs-CZ" sz="3100" dirty="0"/>
          </a:p>
          <a:p>
            <a:endParaRPr lang="cs-CZ" sz="3100" dirty="0"/>
          </a:p>
          <a:p>
            <a:endParaRPr lang="cs-CZ" sz="3100" dirty="0"/>
          </a:p>
          <a:p>
            <a:endParaRPr lang="cs-CZ" sz="3100" dirty="0"/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860591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2307</TotalTime>
  <Words>772</Words>
  <Application>Microsoft Office PowerPoint</Application>
  <PresentationFormat>Předvádění na obrazovce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Právní okénko</vt:lpstr>
      <vt:lpstr>Termíny porad v roce 2025 a 2026</vt:lpstr>
      <vt:lpstr> Seminář ke správnímu řízení</vt:lpstr>
      <vt:lpstr>§ 37a zákona 250/2000 Sb.</vt:lpstr>
      <vt:lpstr>§ 37a zákona 250/2000 Sb.</vt:lpstr>
      <vt:lpstr>§ 37a zákona 250/2000 Sb.</vt:lpstr>
      <vt:lpstr>§ 37a zákona 250/2000 Sb.</vt:lpstr>
      <vt:lpstr>§ 37a zákona 250/2000 Sb.</vt:lpstr>
      <vt:lpstr>§ 37a zákona 250/2000 Sb.</vt:lpstr>
      <vt:lpstr>§ 37a zákona 250/2000 Sb.</vt:lpstr>
      <vt:lpstr>Flexinovela zákoníku práce </vt:lpstr>
      <vt:lpstr>Flexinovela zákoníku práce </vt:lpstr>
      <vt:lpstr>Flexinovela zákoníku práce </vt:lpstr>
      <vt:lpstr>Flexinovela zákoníku práce </vt:lpstr>
      <vt:lpstr>Flexinovela zákoníku práce </vt:lpstr>
      <vt:lpstr>Flexinovela zákoníku práce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Kasalová Dagmar</dc:creator>
  <cp:lastModifiedBy>Kasalová Dagmar</cp:lastModifiedBy>
  <cp:revision>20</cp:revision>
  <cp:lastPrinted>2025-04-02T15:03:33Z</cp:lastPrinted>
  <dcterms:created xsi:type="dcterms:W3CDTF">2023-03-08T15:30:40Z</dcterms:created>
  <dcterms:modified xsi:type="dcterms:W3CDTF">2025-04-03T05:49:10Z</dcterms:modified>
</cp:coreProperties>
</file>