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79" r:id="rId6"/>
    <p:sldId id="280" r:id="rId7"/>
    <p:sldId id="281" r:id="rId8"/>
    <p:sldId id="282" r:id="rId9"/>
    <p:sldId id="283" r:id="rId10"/>
    <p:sldId id="284" r:id="rId11"/>
    <p:sldId id="269" r:id="rId12"/>
    <p:sldId id="285" r:id="rId13"/>
    <p:sldId id="286" r:id="rId14"/>
    <p:sldId id="287" r:id="rId15"/>
    <p:sldId id="288" r:id="rId16"/>
    <p:sldId id="262" r:id="rId17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68606" y="3901749"/>
            <a:ext cx="44566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</a:t>
            </a:r>
          </a:p>
          <a:p>
            <a:pPr algn="r"/>
            <a:r>
              <a:rPr lang="cs-CZ" sz="2000" dirty="0"/>
              <a:t>Liberec</a:t>
            </a:r>
          </a:p>
          <a:p>
            <a:pPr algn="r"/>
            <a:r>
              <a:rPr lang="cs-CZ" sz="2000" dirty="0"/>
              <a:t>3. dubna 2025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C737-F42F-093B-5794-CC7AB043B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8F097-1C5F-B28D-A9A9-7936EC82D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2AE6D-CF30-EE42-58A1-89E5D7AB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   </a:t>
            </a:r>
          </a:p>
          <a:p>
            <a:pPr marL="0" indent="0">
              <a:buNone/>
            </a:pPr>
            <a:r>
              <a:rPr lang="cs-CZ" sz="3100" b="1" u="sng" dirty="0"/>
              <a:t>Doporučení: </a:t>
            </a:r>
          </a:p>
          <a:p>
            <a:r>
              <a:rPr lang="cs-CZ" sz="3100" b="1" dirty="0"/>
              <a:t>Inventura „</a:t>
            </a:r>
            <a:r>
              <a:rPr lang="cs-CZ" sz="3100" dirty="0"/>
              <a:t>účasti“ ve všech právnických osobách, posoudit smysl</a:t>
            </a:r>
          </a:p>
          <a:p>
            <a:r>
              <a:rPr lang="cs-CZ" sz="3100" dirty="0"/>
              <a:t>S výjimkou prostého členství ve spolku pečlivě prověřit všechny okolnosti – zakladatelské dokumenty, stanovy, zda je vyvíjena výdělečná činnost, zda je v pořádku zápis ve veřejném rejstříku, zda jsou čerpány dotace atd. </a:t>
            </a:r>
          </a:p>
          <a:p>
            <a:r>
              <a:rPr lang="cs-CZ" sz="3100" dirty="0"/>
              <a:t>V případě pochybností raději vystoupit</a:t>
            </a:r>
          </a:p>
          <a:p>
            <a:pPr marL="0" indent="0">
              <a:buNone/>
            </a:pPr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99455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Flexinovela</a:t>
            </a:r>
            <a:r>
              <a:rPr lang="cs-CZ" sz="4000" b="1" dirty="0"/>
              <a:t>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schválena Poslaneckou sněmovnou 7. března (sněmovní tisk č. 775), nyní v Senátu, zařazena na schůzi 9. dubna </a:t>
            </a:r>
          </a:p>
          <a:p>
            <a:r>
              <a:rPr lang="cs-CZ" dirty="0"/>
              <a:t>účinnost pravděpodobně od 1.června., event. od 1.července</a:t>
            </a:r>
          </a:p>
          <a:p>
            <a:r>
              <a:rPr lang="cs-CZ" b="1" dirty="0"/>
              <a:t>Zásadní změny</a:t>
            </a:r>
            <a:r>
              <a:rPr lang="cs-CZ" dirty="0"/>
              <a:t>!  </a:t>
            </a:r>
          </a:p>
          <a:p>
            <a:r>
              <a:rPr lang="cs-CZ" dirty="0"/>
              <a:t>neprošla výpověď bez udání důvodu</a:t>
            </a:r>
          </a:p>
        </p:txBody>
      </p:sp>
    </p:spTree>
    <p:extLst>
      <p:ext uri="{BB962C8B-B14F-4D97-AF65-F5344CB8AC3E}">
        <p14:creationId xmlns:p14="http://schemas.microsoft.com/office/powerpoint/2010/main" val="350217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E789A-7CBE-7460-7C5D-1D4FDE4D0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598FD-2A85-1C10-4837-06B37E28F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Flexinovela</a:t>
            </a:r>
            <a:r>
              <a:rPr lang="cs-CZ" sz="4000" b="1" dirty="0"/>
              <a:t>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310E5-40E8-123F-F051-BC89AD843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V době čerpání RD nově půjde uzavřít DPP a DPČ na stejný druh práce jako v PP - pozitivní změna, dosud řešeno složitěji.</a:t>
            </a:r>
          </a:p>
          <a:p>
            <a:r>
              <a:rPr lang="cs-CZ" dirty="0"/>
              <a:t>Prodloužení (a další změny) zkušební doby – 4 měsíce, resp. 8 měsíců u vedoucích zaměstnanců.</a:t>
            </a:r>
          </a:p>
          <a:p>
            <a:r>
              <a:rPr lang="cs-CZ" dirty="0"/>
              <a:t>Pracovní poměr na DU – u zástupu za MD, RD, OD a dovolenou mezi nimi - není omezen počet opakování, ale vždy max. na 3 roky a celkem max. 9 let.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4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3E0ED-31C7-54D5-5684-9BCB32681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4E32E-F365-4B0E-C6F0-699985F1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Flexinovela</a:t>
            </a:r>
            <a:r>
              <a:rPr lang="cs-CZ" sz="4000" b="1" dirty="0"/>
              <a:t>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AFDB6-3C6F-E67F-1D0B-B15AE4139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/>
              <a:t>Zařazení na původní práci a pracoviště – nově i po OD a RD do dvou let věku dítěte.</a:t>
            </a:r>
          </a:p>
          <a:p>
            <a:r>
              <a:rPr lang="cs-CZ" dirty="0"/>
              <a:t>Výpovědní doba – možnost sjednání délky (min. 2, resp. 1 měsíc), </a:t>
            </a:r>
            <a:r>
              <a:rPr lang="cs-CZ" b="1" dirty="0"/>
              <a:t>začíná plynout dnem, v němž byla doručena druhé straně a končí dnem, který se s tímto dnem číslem shoduje, příp. posledním dnem v měsíci.</a:t>
            </a:r>
          </a:p>
          <a:p>
            <a:r>
              <a:rPr lang="cs-CZ" dirty="0"/>
              <a:t>Výpověď pro dlouhodobou ztrátu schopnosti konat dosavadní práci ze zdravotních důvodů - § 52 písm. d), dosažení nejvyšší přípustné expozice – písm. e)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387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E681C-FCE5-EC00-1643-436798AF7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D349C-DFFC-31A8-E389-D2682D602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Flexinovela</a:t>
            </a:r>
            <a:r>
              <a:rPr lang="cs-CZ" sz="4000" b="1" dirty="0"/>
              <a:t>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0686E-DEED-CB04-729D-D0C26D3ED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povolena práce od 14 let v období hlavních prázdnin, souhlas zákonného zástupce…</a:t>
            </a:r>
          </a:p>
          <a:p>
            <a:r>
              <a:rPr lang="cs-CZ" dirty="0"/>
              <a:t>změny v doručování</a:t>
            </a:r>
          </a:p>
          <a:p>
            <a:r>
              <a:rPr lang="cs-CZ" dirty="0"/>
              <a:t>bezhotovostní výplata platu – prioritní varianta</a:t>
            </a:r>
          </a:p>
          <a:p>
            <a:r>
              <a:rPr lang="cs-CZ" dirty="0"/>
              <a:t>možnost vyplácení platu v cizí měně</a:t>
            </a:r>
          </a:p>
          <a:p>
            <a:r>
              <a:rPr lang="cs-CZ" dirty="0"/>
              <a:t>změny v působení odborové organizace u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420304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21352-BE77-2104-307C-68622C940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98CC7-5E18-6DCE-1FFA-3F4C6D9AA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/>
              <a:t>Flexinovela</a:t>
            </a:r>
            <a:r>
              <a:rPr lang="cs-CZ" sz="4000" b="1" dirty="0"/>
              <a:t> zákoníku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59DA1-AA4D-E584-3C5B-64E924483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636" y="1851263"/>
            <a:ext cx="7886700" cy="4351338"/>
          </a:xfrm>
        </p:spPr>
        <p:txBody>
          <a:bodyPr>
            <a:normAutofit/>
          </a:bodyPr>
          <a:lstStyle/>
          <a:p>
            <a:r>
              <a:rPr lang="cs-CZ" dirty="0"/>
              <a:t>Změna ve výpočtu průměrného výdělku při změně týdenní pracovní doby </a:t>
            </a:r>
          </a:p>
          <a:p>
            <a:r>
              <a:rPr lang="cs-CZ" dirty="0"/>
              <a:t>Změna u pracovnělékařských prohlídek </a:t>
            </a:r>
          </a:p>
          <a:p>
            <a:pPr marL="0" indent="0">
              <a:buNone/>
            </a:pPr>
            <a:r>
              <a:rPr lang="cs-CZ" dirty="0"/>
              <a:t>----------</a:t>
            </a:r>
          </a:p>
          <a:p>
            <a:r>
              <a:rPr lang="cs-CZ" dirty="0"/>
              <a:t>Novela nařízení vlády o překážkách v práci</a:t>
            </a:r>
          </a:p>
          <a:p>
            <a:r>
              <a:rPr lang="cs-CZ" dirty="0"/>
              <a:t>S účinností od 1.1.2026 změny podpory v nezaměstnanosti s cílem „rozhýbání“ trhu práce</a:t>
            </a:r>
          </a:p>
        </p:txBody>
      </p:sp>
    </p:spTree>
    <p:extLst>
      <p:ext uri="{BB962C8B-B14F-4D97-AF65-F5344CB8AC3E}">
        <p14:creationId xmlns:p14="http://schemas.microsoft.com/office/powerpoint/2010/main" val="1114959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za pozornost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Termíny porad v roce 2025 a 2026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18. – 19. září 2025 – hotel Port, Doksy</a:t>
            </a:r>
          </a:p>
          <a:p>
            <a:endParaRPr lang="cs-CZ" b="1" dirty="0"/>
          </a:p>
          <a:p>
            <a:r>
              <a:rPr lang="cs-CZ" b="1" dirty="0"/>
              <a:t>12. prosince 2025 – KÚ LK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26. března 2026 – KÚ LK</a:t>
            </a:r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 Seminář ke správnímu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pro ředitele středních škol </a:t>
            </a:r>
          </a:p>
          <a:p>
            <a:r>
              <a:rPr lang="cs-CZ" dirty="0"/>
              <a:t>přestup z jiné školy, (podmíněné) vyloučení ze školy …</a:t>
            </a:r>
          </a:p>
          <a:p>
            <a:r>
              <a:rPr lang="cs-CZ" dirty="0"/>
              <a:t>středa 9. 4. od 9 do 12 hod.</a:t>
            </a:r>
          </a:p>
          <a:p>
            <a:pPr marL="0" indent="0">
              <a:buNone/>
            </a:pPr>
            <a:r>
              <a:rPr lang="cs-CZ" dirty="0"/>
              <a:t>   pondělí 28. 4. od 12 do 15 hod.</a:t>
            </a:r>
          </a:p>
          <a:p>
            <a:r>
              <a:rPr lang="cs-CZ" dirty="0" err="1"/>
              <a:t>info</a:t>
            </a:r>
            <a:r>
              <a:rPr lang="cs-CZ" dirty="0"/>
              <a:t> a přihlášení na www.edulk.cz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b="1" dirty="0"/>
              <a:t>§ 37a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dirty="0"/>
              <a:t>     Příspěvková organizace nesmí: </a:t>
            </a:r>
          </a:p>
          <a:p>
            <a:pPr marL="0" indent="0">
              <a:buNone/>
            </a:pPr>
            <a:r>
              <a:rPr lang="cs-CZ" dirty="0"/>
              <a:t>a) zřizovat nebo zakládat právnické osoby, 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b) mít majetkovou účast v právnické osobě zřízené </a:t>
            </a:r>
          </a:p>
          <a:p>
            <a:pPr marL="0" indent="0">
              <a:buNone/>
            </a:pPr>
            <a:r>
              <a:rPr lang="cs-CZ" dirty="0"/>
              <a:t>     nebo založené za účelem podnikání.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7E8FD-3E2D-1095-9575-AFE19EF54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85EF8-0C0A-FD99-ABA2-1F021EF8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26EB1-2EA1-03AC-C8A6-7BDEFB63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smyslem tohoto ustanovení je ochrana příspěvkové organizace a potažmo jejího zřizovatele  </a:t>
            </a:r>
          </a:p>
          <a:p>
            <a:endParaRPr lang="cs-CZ" dirty="0"/>
          </a:p>
          <a:p>
            <a:r>
              <a:rPr lang="cs-CZ" dirty="0"/>
              <a:t>SPOLKY - obecné</a:t>
            </a:r>
          </a:p>
          <a:p>
            <a:pPr marL="0" indent="0">
              <a:buNone/>
            </a:pPr>
            <a:r>
              <a:rPr lang="cs-CZ" dirty="0"/>
              <a:t>                 -  zvláštní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92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C45A7-E61B-6CD1-7FC9-DBB8CA9EA2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72EAA-1E8D-82FB-069B-399467EB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657802-0F02-7166-8FBF-8DA5A8637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Obecný spolek – </a:t>
            </a:r>
            <a:r>
              <a:rPr lang="cs-CZ" b="1" u="sng" dirty="0"/>
              <a:t>spolek </a:t>
            </a:r>
            <a:r>
              <a:rPr lang="cs-CZ" dirty="0"/>
              <a:t>podle § 214 až 302 NOZ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 způsoby založení:</a:t>
            </a:r>
          </a:p>
          <a:p>
            <a:pPr marL="0" indent="0">
              <a:buNone/>
            </a:pPr>
            <a:r>
              <a:rPr lang="cs-CZ" dirty="0"/>
              <a:t>    - zakladatelé založí spolek shodnou-li se na obsahu     </a:t>
            </a:r>
          </a:p>
          <a:p>
            <a:pPr marL="0" indent="0">
              <a:buNone/>
            </a:pPr>
            <a:r>
              <a:rPr lang="cs-CZ" dirty="0"/>
              <a:t>       stanov</a:t>
            </a:r>
          </a:p>
          <a:p>
            <a:pPr marL="0" indent="0">
              <a:buNone/>
            </a:pPr>
            <a:r>
              <a:rPr lang="cs-CZ" dirty="0"/>
              <a:t>     - usnesením ustavující schůze</a:t>
            </a:r>
          </a:p>
          <a:p>
            <a:r>
              <a:rPr lang="cs-CZ" dirty="0"/>
              <a:t>Spolek vzniká dnem zápisu do veřejného rejstříku.</a:t>
            </a:r>
          </a:p>
        </p:txBody>
      </p:sp>
    </p:spTree>
    <p:extLst>
      <p:ext uri="{BB962C8B-B14F-4D97-AF65-F5344CB8AC3E}">
        <p14:creationId xmlns:p14="http://schemas.microsoft.com/office/powerpoint/2010/main" val="2957148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BBED7-6556-7A07-E997-EEAD1D394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8D265-4037-AFBE-2BE8-BCC7D2D01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6134D-CFB7-C3D0-C087-D3990A8E9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b="1" u="sng" dirty="0"/>
              <a:t>Zvláštní spolky </a:t>
            </a:r>
          </a:p>
          <a:p>
            <a:pPr marL="0" indent="0">
              <a:buNone/>
            </a:pPr>
            <a:r>
              <a:rPr lang="cs-CZ" dirty="0"/>
              <a:t>    - odborové organizace</a:t>
            </a:r>
          </a:p>
          <a:p>
            <a:pPr marL="0" indent="0">
              <a:buNone/>
            </a:pPr>
            <a:r>
              <a:rPr lang="cs-CZ" dirty="0"/>
              <a:t>    - organizace zaměstnavatelů</a:t>
            </a:r>
          </a:p>
          <a:p>
            <a:pPr marL="0" indent="0">
              <a:buNone/>
            </a:pPr>
            <a:r>
              <a:rPr lang="cs-CZ" dirty="0"/>
              <a:t>    - občanská sdružení</a:t>
            </a:r>
          </a:p>
          <a:p>
            <a:pPr marL="0" indent="0">
              <a:buNone/>
            </a:pPr>
            <a:r>
              <a:rPr lang="cs-CZ" dirty="0"/>
              <a:t>    - zájmová sdružení právnických osob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- obecně prospěšná společnost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44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2E41A1-1B12-8F9C-8BDD-CD5C90250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AACD3-93ED-871B-10C9-1BA091391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4FC83-F00C-FFB5-9A12-8EE4CA30C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sz="2400" dirty="0"/>
          </a:p>
          <a:p>
            <a:r>
              <a:rPr lang="cs-CZ" b="1" u="sng" dirty="0"/>
              <a:t>Zvláštní spolky 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dirty="0"/>
              <a:t>    - vznikly zpravidla podle právních předpisů, které zrušil NOZ</a:t>
            </a:r>
          </a:p>
          <a:p>
            <a:pPr marL="0" indent="0">
              <a:buNone/>
            </a:pPr>
            <a:r>
              <a:rPr lang="cs-CZ" dirty="0"/>
              <a:t>      (starý OZ, zákon o sdružování občanů…)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- dle přechodných ustanovení k NOZ se na ně buď  </a:t>
            </a:r>
          </a:p>
          <a:p>
            <a:pPr marL="0" indent="0">
              <a:buNone/>
            </a:pPr>
            <a:r>
              <a:rPr lang="cs-CZ" dirty="0"/>
              <a:t>       přiměřeně vztahují příslušná ustanovení NOZ o spolku, nebo </a:t>
            </a:r>
          </a:p>
          <a:p>
            <a:pPr marL="0" indent="0">
              <a:buNone/>
            </a:pPr>
            <a:r>
              <a:rPr lang="cs-CZ" dirty="0"/>
              <a:t>       nadále fungují dle původní právní úpravy, mají právo změnit    	právní formu na spolek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021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CD3DC7-E46A-822B-81D0-EB0575B4C4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EBF76-F682-1AE4-65F7-47A0EB4D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§ 37a zákona 250/2000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DB28C-DFB2-4855-4D2B-E03E0D338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   </a:t>
            </a:r>
          </a:p>
          <a:p>
            <a:pPr marL="0" indent="0">
              <a:buNone/>
            </a:pPr>
            <a:r>
              <a:rPr lang="cs-CZ" sz="3100" b="1" u="sng" dirty="0"/>
              <a:t>Závěr:  </a:t>
            </a:r>
          </a:p>
          <a:p>
            <a:r>
              <a:rPr lang="cs-CZ" sz="3100" b="1" dirty="0"/>
              <a:t>určitě NE</a:t>
            </a:r>
            <a:r>
              <a:rPr lang="cs-CZ" sz="3100" dirty="0"/>
              <a:t>: majetková účast v podnikajících právnických osobách, zakladatel spolku, ve spolku založeném ustavující členskou schůzí,  obecně prospěšná společnost</a:t>
            </a:r>
          </a:p>
          <a:p>
            <a:r>
              <a:rPr lang="cs-CZ" sz="3100" b="1" dirty="0"/>
              <a:t>určitě ANO</a:t>
            </a:r>
            <a:r>
              <a:rPr lang="cs-CZ" sz="3100" dirty="0"/>
              <a:t>: člen spolku</a:t>
            </a:r>
          </a:p>
          <a:p>
            <a:r>
              <a:rPr lang="cs-CZ" sz="3100" b="1" dirty="0"/>
              <a:t>???</a:t>
            </a:r>
            <a:r>
              <a:rPr lang="cs-CZ" sz="3100" dirty="0"/>
              <a:t>: účast ve zvláštních spolcích vzniklých dle předchozí právní úpravy</a:t>
            </a:r>
          </a:p>
          <a:p>
            <a:pPr marL="0" indent="0">
              <a:buNone/>
            </a:pPr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  <a:p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860591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2307</TotalTime>
  <Words>739</Words>
  <Application>Microsoft Office PowerPoint</Application>
  <PresentationFormat>Předvádění na obrazovce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Právní okénko</vt:lpstr>
      <vt:lpstr>Termíny porad v roce 2025 a 2026</vt:lpstr>
      <vt:lpstr> Seminář ke správnímu řízení</vt:lpstr>
      <vt:lpstr>§ 37a zákona 250/2000 Sb.</vt:lpstr>
      <vt:lpstr>§ 37a zákona 250/2000 Sb.</vt:lpstr>
      <vt:lpstr>§ 37a zákona 250/2000 Sb.</vt:lpstr>
      <vt:lpstr>§ 37a zákona 250/2000 Sb.</vt:lpstr>
      <vt:lpstr>§ 37a zákona 250/2000 Sb.</vt:lpstr>
      <vt:lpstr>§ 37a zákona 250/2000 Sb.</vt:lpstr>
      <vt:lpstr>§ 37a zákona 250/2000 Sb.</vt:lpstr>
      <vt:lpstr>Flexinovela zákoníku práce </vt:lpstr>
      <vt:lpstr>Flexinovela zákoníku práce </vt:lpstr>
      <vt:lpstr>Flexinovela zákoníku práce </vt:lpstr>
      <vt:lpstr>Flexinovela zákoníku práce </vt:lpstr>
      <vt:lpstr>Flexinovela zákoníku práce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Šírová Květa</cp:lastModifiedBy>
  <cp:revision>21</cp:revision>
  <cp:lastPrinted>2025-04-02T15:03:33Z</cp:lastPrinted>
  <dcterms:created xsi:type="dcterms:W3CDTF">2023-03-08T15:30:40Z</dcterms:created>
  <dcterms:modified xsi:type="dcterms:W3CDTF">2025-04-15T06:55:27Z</dcterms:modified>
</cp:coreProperties>
</file>