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79" r:id="rId6"/>
    <p:sldId id="280" r:id="rId7"/>
    <p:sldId id="281" r:id="rId8"/>
    <p:sldId id="282" r:id="rId9"/>
    <p:sldId id="283" r:id="rId10"/>
    <p:sldId id="284" r:id="rId11"/>
    <p:sldId id="269" r:id="rId12"/>
    <p:sldId id="285" r:id="rId13"/>
    <p:sldId id="286" r:id="rId14"/>
    <p:sldId id="287" r:id="rId15"/>
    <p:sldId id="288" r:id="rId16"/>
    <p:sldId id="262" r:id="rId17"/>
  </p:sldIdLst>
  <p:sldSz cx="9144000" cy="6858000" type="screen4x3"/>
  <p:notesSz cx="6797675" cy="98742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20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dirty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0AAF289F-95AB-9EFA-06A4-AE3427FCED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815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432B338D-CCE0-F0F9-6DF3-DC27668420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59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7E535E7D-2208-1B77-FEF6-107F2AADE5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867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EC5A8A0F-842F-3AB1-2569-669DDFA944D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3810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10A95933-35D3-B90A-71CA-A7B9A04D57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661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59B17048-7656-8DEF-0FD7-8C94C2C29B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36869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 descr="Obsah obrázku text, klipart&#10;&#10;Popis byl vytvořen automaticky">
            <a:extLst>
              <a:ext uri="{FF2B5EF4-FFF2-40B4-BE49-F238E27FC236}">
                <a16:creationId xmlns:a16="http://schemas.microsoft.com/office/drawing/2014/main" id="{2E46BE7B-9BE2-784A-B2EB-CD4CB35EB9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8927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6" name="Obrázek 5" descr="Obsah obrázku text, klipart&#10;&#10;Popis byl vytvořen automaticky">
            <a:extLst>
              <a:ext uri="{FF2B5EF4-FFF2-40B4-BE49-F238E27FC236}">
                <a16:creationId xmlns:a16="http://schemas.microsoft.com/office/drawing/2014/main" id="{A2C0B90B-557A-E717-4CB5-181A010E80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2445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5" name="Obrázek 4" descr="Obsah obrázku text, klipart&#10;&#10;Popis byl vytvořen automaticky">
            <a:extLst>
              <a:ext uri="{FF2B5EF4-FFF2-40B4-BE49-F238E27FC236}">
                <a16:creationId xmlns:a16="http://schemas.microsoft.com/office/drawing/2014/main" id="{89904D4F-80DC-A25D-FDD0-5A6E858E9A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299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F32364DD-FC25-9BB4-09B2-D0D4F92DA44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1487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Obsah obrázku text, klipart&#10;&#10;Popis byl vytvořen automaticky">
            <a:extLst>
              <a:ext uri="{FF2B5EF4-FFF2-40B4-BE49-F238E27FC236}">
                <a16:creationId xmlns:a16="http://schemas.microsoft.com/office/drawing/2014/main" id="{4AA10F7A-BCEF-A124-7C3A-13781D870DD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434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8CC26E-6215-4DED-9F8A-6B6DACA3F894}" type="datetimeFigureOut">
              <a:rPr lang="cs-CZ" smtClean="0"/>
              <a:t>15.04.2025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44777-15B0-48FA-AFD8-F97D9E69477E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 descr="Obsah obrázku text, klipart&#10;&#10;Popis byl vytvořen automaticky">
            <a:extLst>
              <a:ext uri="{FF2B5EF4-FFF2-40B4-BE49-F238E27FC236}">
                <a16:creationId xmlns:a16="http://schemas.microsoft.com/office/drawing/2014/main" id="{FACD1FF8-1CD2-41BB-0138-01D4B3F64F96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4765" y="6401263"/>
            <a:ext cx="774469" cy="320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6108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mailto:helena.vaskova@kraj-lbc.cz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087414F-BA51-D01F-A8C3-F60102BC87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33581" y="1825435"/>
            <a:ext cx="4456651" cy="939030"/>
          </a:xfrm>
        </p:spPr>
        <p:txBody>
          <a:bodyPr>
            <a:normAutofit/>
          </a:bodyPr>
          <a:lstStyle/>
          <a:p>
            <a:pPr algn="l"/>
            <a:r>
              <a:rPr lang="cs-CZ" dirty="0"/>
              <a:t>Právní okénko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F459050E-82FC-1ACF-3F40-0F10FD1FD0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262" y="1825435"/>
            <a:ext cx="3835970" cy="3909269"/>
          </a:xfrm>
          <a:prstGeom prst="rect">
            <a:avLst/>
          </a:prstGeom>
          <a:ln>
            <a:noFill/>
          </a:ln>
          <a:effectLst>
            <a:softEdge rad="139700"/>
          </a:effectLst>
        </p:spPr>
      </p:pic>
      <p:sp>
        <p:nvSpPr>
          <p:cNvPr id="6" name="Podnadpis 2">
            <a:extLst>
              <a:ext uri="{FF2B5EF4-FFF2-40B4-BE49-F238E27FC236}">
                <a16:creationId xmlns:a16="http://schemas.microsoft.com/office/drawing/2014/main" id="{75CB763E-80DE-F107-360A-96D4DC74CDBC}"/>
              </a:ext>
            </a:extLst>
          </p:cNvPr>
          <p:cNvSpPr txBox="1">
            <a:spLocks/>
          </p:cNvSpPr>
          <p:nvPr/>
        </p:nvSpPr>
        <p:spPr>
          <a:xfrm>
            <a:off x="543188" y="1300490"/>
            <a:ext cx="5215855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endParaRPr lang="cs-CZ" sz="1600" dirty="0"/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470532AB-6BDC-F565-FE08-C691E0518979}"/>
              </a:ext>
            </a:extLst>
          </p:cNvPr>
          <p:cNvSpPr txBox="1"/>
          <p:nvPr/>
        </p:nvSpPr>
        <p:spPr>
          <a:xfrm>
            <a:off x="4268606" y="3901749"/>
            <a:ext cx="4456651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cs-CZ" sz="2000" dirty="0"/>
              <a:t>Porada s řediteli škol a školských zařízení</a:t>
            </a:r>
          </a:p>
          <a:p>
            <a:pPr algn="r"/>
            <a:r>
              <a:rPr lang="cs-CZ" sz="2000" dirty="0"/>
              <a:t>Liberec</a:t>
            </a:r>
          </a:p>
          <a:p>
            <a:pPr algn="r"/>
            <a:r>
              <a:rPr lang="cs-CZ" sz="2000" dirty="0"/>
              <a:t>3. dubna 2025</a:t>
            </a:r>
          </a:p>
        </p:txBody>
      </p:sp>
    </p:spTree>
    <p:extLst>
      <p:ext uri="{BB962C8B-B14F-4D97-AF65-F5344CB8AC3E}">
        <p14:creationId xmlns:p14="http://schemas.microsoft.com/office/powerpoint/2010/main" val="33860440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A9C737-F42F-093B-5794-CC7AB043B4F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58F097-1C5F-B28D-A9A9-7936EC82D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§ 37a zákona 250/2000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72AE6D-CF30-EE42-58A1-89E5D7ABD8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/>
              <a:t>   </a:t>
            </a:r>
          </a:p>
          <a:p>
            <a:pPr marL="0" indent="0">
              <a:buNone/>
            </a:pPr>
            <a:r>
              <a:rPr lang="cs-CZ" sz="3100" b="1" u="sng" dirty="0"/>
              <a:t>Doporučení: </a:t>
            </a:r>
          </a:p>
          <a:p>
            <a:r>
              <a:rPr lang="cs-CZ" sz="3100" b="1" dirty="0"/>
              <a:t>Inventura „</a:t>
            </a:r>
            <a:r>
              <a:rPr lang="cs-CZ" sz="3100" dirty="0"/>
              <a:t>účasti“ ve všech právnických osobách, posoudit smysl</a:t>
            </a:r>
          </a:p>
          <a:p>
            <a:r>
              <a:rPr lang="cs-CZ" sz="3100" dirty="0"/>
              <a:t>S výjimkou prostého členství ve spolku pečlivě prověřit všechny okolnosti – zakladatelské dokumenty, stanovy, zda je vyvíjena výdělečná činnost, zda je v pořádku zápis ve veřejném rejstříku, zda jsou čerpány dotace atd. </a:t>
            </a:r>
          </a:p>
          <a:p>
            <a:r>
              <a:rPr lang="cs-CZ" sz="3100" dirty="0"/>
              <a:t>V případě pochybností raději vystoupit</a:t>
            </a:r>
          </a:p>
          <a:p>
            <a:pPr marL="0" indent="0">
              <a:buNone/>
            </a:pPr>
            <a:endParaRPr lang="cs-CZ" sz="3100" dirty="0"/>
          </a:p>
          <a:p>
            <a:endParaRPr lang="cs-CZ" sz="3100" dirty="0"/>
          </a:p>
          <a:p>
            <a:endParaRPr lang="cs-CZ" sz="3100" dirty="0"/>
          </a:p>
          <a:p>
            <a:endParaRPr lang="cs-CZ" sz="3100" dirty="0"/>
          </a:p>
          <a:p>
            <a:endParaRPr lang="cs-CZ" sz="3100" dirty="0"/>
          </a:p>
          <a:p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9945548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Flexinovela</a:t>
            </a:r>
            <a:r>
              <a:rPr lang="cs-CZ" sz="4000" b="1" dirty="0"/>
              <a:t> zákoníku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schválena Poslaneckou sněmovnou 7. března (sněmovní tisk č. 775), nyní v Senátu, zařazena na schůzi 9. dubna </a:t>
            </a:r>
          </a:p>
          <a:p>
            <a:r>
              <a:rPr lang="cs-CZ" dirty="0"/>
              <a:t>účinnost pravděpodobně od 1.června., event. od 1.července</a:t>
            </a:r>
          </a:p>
          <a:p>
            <a:r>
              <a:rPr lang="cs-CZ" b="1" dirty="0"/>
              <a:t>Zásadní změny</a:t>
            </a:r>
            <a:r>
              <a:rPr lang="cs-CZ" dirty="0"/>
              <a:t>!  </a:t>
            </a:r>
          </a:p>
          <a:p>
            <a:r>
              <a:rPr lang="cs-CZ" dirty="0"/>
              <a:t>neprošla výpověď bez udání důvodu</a:t>
            </a:r>
          </a:p>
        </p:txBody>
      </p:sp>
    </p:spTree>
    <p:extLst>
      <p:ext uri="{BB962C8B-B14F-4D97-AF65-F5344CB8AC3E}">
        <p14:creationId xmlns:p14="http://schemas.microsoft.com/office/powerpoint/2010/main" val="35021769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EE789A-7CBE-7460-7C5D-1D4FDE4D04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8598FD-2A85-1C10-4837-06B37E28F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Flexinovela</a:t>
            </a:r>
            <a:r>
              <a:rPr lang="cs-CZ" sz="4000" b="1" dirty="0"/>
              <a:t> zákoníku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42310E5-40E8-123F-F051-BC89AD8436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V době čerpání RD nově půjde uzavřít DPP a DPČ na stejný druh práce jako v PP - pozitivní změna, dosud řešeno složitěji.</a:t>
            </a:r>
          </a:p>
          <a:p>
            <a:r>
              <a:rPr lang="cs-CZ" dirty="0"/>
              <a:t>Prodloužení (a další změny) zkušební doby – 4 měsíce, resp. 8 měsíců u vedoucích zaměstnanců.</a:t>
            </a:r>
          </a:p>
          <a:p>
            <a:r>
              <a:rPr lang="cs-CZ" dirty="0"/>
              <a:t>Pracovní poměr na DU – u zástupu za MD, RD, OD a dovolenou mezi nimi - není omezen počet opakování, ale vždy max. na 3 roky a celkem max. 9 let. 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86492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E3E0ED-31C7-54D5-5684-9BCB326814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D4E32E-F365-4B0E-C6F0-699985F1C3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Flexinovela</a:t>
            </a:r>
            <a:r>
              <a:rPr lang="cs-CZ" sz="4000" b="1" dirty="0"/>
              <a:t> zákoníku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ADAFDB6-3C6F-E67F-1D0B-B15AE41395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r>
              <a:rPr lang="cs-CZ" dirty="0"/>
              <a:t>Zařazení na původní práci a pracoviště – nově i po OD a RD do dvou let věku dítěte.</a:t>
            </a:r>
          </a:p>
          <a:p>
            <a:r>
              <a:rPr lang="cs-CZ" dirty="0"/>
              <a:t>Výpovědní doba – možnost sjednání délky (min. 2, resp. 1 měsíc), </a:t>
            </a:r>
            <a:r>
              <a:rPr lang="cs-CZ" b="1" dirty="0"/>
              <a:t>začíná plynout dnem, v němž byla doručena druhé straně a končí dnem, který se s tímto dnem číslem shoduje, příp. posledním dnem v měsíci.</a:t>
            </a:r>
          </a:p>
          <a:p>
            <a:r>
              <a:rPr lang="cs-CZ" dirty="0"/>
              <a:t>Výpověď pro dlouhodobou ztrátu schopnosti konat dosavadní práci ze zdravotních důvodů - § 52 písm. d), dosažení nejvyšší přípustné expozice – písm. e)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523873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3E681C-FCE5-EC00-1643-436798AF75F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5D349C-DFFC-31A8-E389-D2682D6020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Flexinovela</a:t>
            </a:r>
            <a:r>
              <a:rPr lang="cs-CZ" sz="4000" b="1" dirty="0"/>
              <a:t> zákoníku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40686E-DEED-CB04-729D-D0C26D3ED3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endParaRPr lang="cs-CZ" dirty="0"/>
          </a:p>
          <a:p>
            <a:r>
              <a:rPr lang="cs-CZ" dirty="0"/>
              <a:t>povolena práce od 14 let v období hlavních prázdnin, souhlas zákonného zástupce…</a:t>
            </a:r>
          </a:p>
          <a:p>
            <a:r>
              <a:rPr lang="cs-CZ" dirty="0"/>
              <a:t>změny v doručování</a:t>
            </a:r>
          </a:p>
          <a:p>
            <a:r>
              <a:rPr lang="cs-CZ" dirty="0"/>
              <a:t>bezhotovostní výplata platu – prioritní varianta</a:t>
            </a:r>
          </a:p>
          <a:p>
            <a:r>
              <a:rPr lang="cs-CZ" dirty="0"/>
              <a:t>možnost vyplácení platu v cizí měně</a:t>
            </a:r>
          </a:p>
          <a:p>
            <a:r>
              <a:rPr lang="cs-CZ" dirty="0"/>
              <a:t>změny v působení odborové organizace u zaměstnavatele</a:t>
            </a:r>
          </a:p>
        </p:txBody>
      </p:sp>
    </p:spTree>
    <p:extLst>
      <p:ext uri="{BB962C8B-B14F-4D97-AF65-F5344CB8AC3E}">
        <p14:creationId xmlns:p14="http://schemas.microsoft.com/office/powerpoint/2010/main" val="42030482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F321352-BE77-2104-307C-68622C940D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CB98CC7-5E18-6DCE-1FFA-3F4C6D9AA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 err="1"/>
              <a:t>Flexinovela</a:t>
            </a:r>
            <a:r>
              <a:rPr lang="cs-CZ" sz="4000" b="1" dirty="0"/>
              <a:t> zákoníku práce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BF59DA1-AA4D-E584-3C5B-64E924483A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3636" y="1851263"/>
            <a:ext cx="7886700" cy="4351338"/>
          </a:xfrm>
        </p:spPr>
        <p:txBody>
          <a:bodyPr>
            <a:normAutofit/>
          </a:bodyPr>
          <a:lstStyle/>
          <a:p>
            <a:r>
              <a:rPr lang="cs-CZ" dirty="0"/>
              <a:t>Změna ve výpočtu průměrného výdělku při změně týdenní pracovní doby </a:t>
            </a:r>
          </a:p>
          <a:p>
            <a:r>
              <a:rPr lang="cs-CZ" dirty="0"/>
              <a:t>Změna u pracovnělékařských prohlídek </a:t>
            </a:r>
          </a:p>
          <a:p>
            <a:pPr marL="0" indent="0">
              <a:buNone/>
            </a:pPr>
            <a:r>
              <a:rPr lang="cs-CZ" dirty="0"/>
              <a:t>----------</a:t>
            </a:r>
          </a:p>
          <a:p>
            <a:r>
              <a:rPr lang="cs-CZ" dirty="0"/>
              <a:t>Novela nařízení vlády o překážkách v práci</a:t>
            </a:r>
          </a:p>
          <a:p>
            <a:r>
              <a:rPr lang="cs-CZ" dirty="0"/>
              <a:t>S účinností od 1.1.2026 změny podpory v nezaměstnanosti s cílem „rozhýbání“ trhu práce</a:t>
            </a:r>
          </a:p>
        </p:txBody>
      </p:sp>
    </p:spTree>
    <p:extLst>
      <p:ext uri="{BB962C8B-B14F-4D97-AF65-F5344CB8AC3E}">
        <p14:creationId xmlns:p14="http://schemas.microsoft.com/office/powerpoint/2010/main" val="11149598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cs-CZ" sz="4000" b="1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sz="4000" dirty="0"/>
              <a:t>Děkuji za pozornost </a:t>
            </a:r>
            <a:r>
              <a:rPr lang="cs-CZ" sz="4000" dirty="0">
                <a:sym typeface="Wingdings" panose="05000000000000000000" pitchFamily="2" charset="2"/>
              </a:rPr>
              <a:t></a:t>
            </a:r>
            <a:endParaRPr lang="cs-CZ" sz="4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</a:t>
            </a:r>
            <a:r>
              <a:rPr lang="cs-CZ" dirty="0">
                <a:hlinkClick r:id="rId2"/>
              </a:rPr>
              <a:t>helena.vaskova@kraj-lbc.cz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485 226 218</a:t>
            </a:r>
          </a:p>
          <a:p>
            <a:pPr marL="0" indent="0">
              <a:buNone/>
            </a:pPr>
            <a:r>
              <a:rPr lang="cs-CZ" dirty="0"/>
              <a:t>                                      739 541 698</a:t>
            </a:r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82999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Termíny porad v roce 2025 a 2026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b="1" dirty="0"/>
              <a:t>18. – 19. září 2025 – hotel Port, Doksy</a:t>
            </a:r>
          </a:p>
          <a:p>
            <a:endParaRPr lang="cs-CZ" b="1" dirty="0"/>
          </a:p>
          <a:p>
            <a:r>
              <a:rPr lang="cs-CZ" b="1" dirty="0"/>
              <a:t>12. prosince 2025 – KÚ LK</a:t>
            </a:r>
          </a:p>
          <a:p>
            <a:endParaRPr lang="cs-CZ" dirty="0"/>
          </a:p>
          <a:p>
            <a:endParaRPr lang="cs-CZ" dirty="0"/>
          </a:p>
          <a:p>
            <a:r>
              <a:rPr lang="cs-CZ" b="1" dirty="0"/>
              <a:t>26. března 2026 – KÚ LK</a:t>
            </a:r>
          </a:p>
          <a:p>
            <a:pPr marL="0" indent="0">
              <a:buNone/>
            </a:pPr>
            <a:endParaRPr lang="cs-CZ" b="1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82860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 Seminář ke správnímu řízení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 </a:t>
            </a:r>
          </a:p>
          <a:p>
            <a:r>
              <a:rPr lang="cs-CZ" dirty="0"/>
              <a:t>pro ředitele středních škol </a:t>
            </a:r>
          </a:p>
          <a:p>
            <a:r>
              <a:rPr lang="cs-CZ" dirty="0"/>
              <a:t>přestup z jiné školy, (podmíněné) vyloučení ze školy …</a:t>
            </a:r>
          </a:p>
          <a:p>
            <a:r>
              <a:rPr lang="cs-CZ" dirty="0"/>
              <a:t>středa 9. 4. od 9 do 12 hod.</a:t>
            </a:r>
          </a:p>
          <a:p>
            <a:pPr marL="0" indent="0">
              <a:buNone/>
            </a:pPr>
            <a:r>
              <a:rPr lang="cs-CZ" dirty="0"/>
              <a:t>   pondělí 28. 4. od 12 do 15 hod.</a:t>
            </a:r>
          </a:p>
          <a:p>
            <a:r>
              <a:rPr lang="cs-CZ" dirty="0" err="1"/>
              <a:t>info</a:t>
            </a:r>
            <a:r>
              <a:rPr lang="cs-CZ" dirty="0"/>
              <a:t> a přihlášení na www.edulk.cz 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1537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7436E28-6AF7-0581-8C30-DE6918D675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§ 37a zákona 250/2000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CC10A77-947F-BC4B-0711-39376E26B2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b="1" dirty="0"/>
              <a:t>§ 37a</a:t>
            </a:r>
          </a:p>
          <a:p>
            <a:pPr marL="0" indent="0">
              <a:buNone/>
            </a:pPr>
            <a:endParaRPr lang="cs-CZ" sz="2400" b="1" dirty="0"/>
          </a:p>
          <a:p>
            <a:pPr marL="0" indent="0">
              <a:buNone/>
            </a:pPr>
            <a:r>
              <a:rPr lang="cs-CZ" dirty="0"/>
              <a:t>     Příspěvková organizace nesmí: </a:t>
            </a:r>
          </a:p>
          <a:p>
            <a:pPr marL="0" indent="0">
              <a:buNone/>
            </a:pPr>
            <a:r>
              <a:rPr lang="cs-CZ" dirty="0"/>
              <a:t>a) zřizovat nebo zakládat právnické osoby, </a:t>
            </a:r>
            <a:r>
              <a:rPr lang="cs-CZ" b="1" dirty="0"/>
              <a:t> </a:t>
            </a:r>
          </a:p>
          <a:p>
            <a:pPr marL="0" indent="0">
              <a:buNone/>
            </a:pPr>
            <a:r>
              <a:rPr lang="cs-CZ" dirty="0">
                <a:sym typeface="Wingdings" panose="05000000000000000000" pitchFamily="2" charset="2"/>
              </a:rPr>
              <a:t>b) mít majetkovou účast v právnické osobě zřízené </a:t>
            </a:r>
          </a:p>
          <a:p>
            <a:pPr marL="0" indent="0">
              <a:buNone/>
            </a:pPr>
            <a:r>
              <a:rPr lang="cs-CZ" dirty="0"/>
              <a:t>     nebo založené za účelem podnikání.</a:t>
            </a:r>
          </a:p>
          <a:p>
            <a:pPr marL="0" indent="0">
              <a:buNone/>
            </a:pPr>
            <a:endParaRPr lang="cs-CZ" dirty="0"/>
          </a:p>
          <a:p>
            <a:pPr marL="514350" indent="-514350">
              <a:buFont typeface="+mj-lt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0766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17E8FD-3E2D-1095-9575-AFE19EF549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585EF8-0C0A-FD99-ABA2-1F021EF804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§ 37a zákona 250/2000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F26EB1-2EA1-03AC-C8A6-7BDEFB63C3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dirty="0"/>
              <a:t>smyslem tohoto ustanovení je ochrana příspěvkové organizace a potažmo jejího zřizovatele  </a:t>
            </a:r>
          </a:p>
          <a:p>
            <a:endParaRPr lang="cs-CZ" dirty="0"/>
          </a:p>
          <a:p>
            <a:r>
              <a:rPr lang="cs-CZ" dirty="0"/>
              <a:t>SPOLKY - obecné</a:t>
            </a:r>
          </a:p>
          <a:p>
            <a:pPr marL="0" indent="0">
              <a:buNone/>
            </a:pPr>
            <a:r>
              <a:rPr lang="cs-CZ" dirty="0"/>
              <a:t>                 -  zvláštní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4925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7C45A7-E61B-6CD1-7FC9-DBB8CA9EA2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972EAA-1E8D-82FB-069B-399467EB0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§ 37a zákona 250/2000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8657802-0F02-7166-8FBF-8DA5A8637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dirty="0"/>
              <a:t>Obecný spolek – </a:t>
            </a:r>
            <a:r>
              <a:rPr lang="cs-CZ" b="1" u="sng" dirty="0"/>
              <a:t>spolek </a:t>
            </a:r>
            <a:r>
              <a:rPr lang="cs-CZ" dirty="0"/>
              <a:t>podle § 214 až 302 NOZ  </a:t>
            </a:r>
          </a:p>
          <a:p>
            <a:pPr marL="0" indent="0">
              <a:buNone/>
            </a:pPr>
            <a:endParaRPr lang="cs-CZ" dirty="0"/>
          </a:p>
          <a:p>
            <a:r>
              <a:rPr lang="cs-CZ" dirty="0"/>
              <a:t>2 způsoby založení:</a:t>
            </a:r>
          </a:p>
          <a:p>
            <a:pPr marL="0" indent="0">
              <a:buNone/>
            </a:pPr>
            <a:r>
              <a:rPr lang="cs-CZ" dirty="0"/>
              <a:t>    - zakladatelé založí spolek shodnou-li se na obsahu     </a:t>
            </a:r>
          </a:p>
          <a:p>
            <a:pPr marL="0" indent="0">
              <a:buNone/>
            </a:pPr>
            <a:r>
              <a:rPr lang="cs-CZ" dirty="0"/>
              <a:t>       stanov</a:t>
            </a:r>
          </a:p>
          <a:p>
            <a:pPr marL="0" indent="0">
              <a:buNone/>
            </a:pPr>
            <a:r>
              <a:rPr lang="cs-CZ" dirty="0"/>
              <a:t>     - usnesením ustavující schůze</a:t>
            </a:r>
          </a:p>
          <a:p>
            <a:r>
              <a:rPr lang="cs-CZ" dirty="0"/>
              <a:t>Spolek vzniká dnem zápisu do veřejného rejstříku.</a:t>
            </a:r>
          </a:p>
        </p:txBody>
      </p:sp>
    </p:spTree>
    <p:extLst>
      <p:ext uri="{BB962C8B-B14F-4D97-AF65-F5344CB8AC3E}">
        <p14:creationId xmlns:p14="http://schemas.microsoft.com/office/powerpoint/2010/main" val="29571485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4BBED7-6556-7A07-E997-EEAD1D3948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518D265-4037-AFBE-2BE8-BCC7D2D01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§ 37a zákona 250/2000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B46134D-CFB7-C3D0-C087-D3990A8E9F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b="1" u="sng" dirty="0"/>
              <a:t>Zvláštní spolky </a:t>
            </a:r>
          </a:p>
          <a:p>
            <a:pPr marL="0" indent="0">
              <a:buNone/>
            </a:pPr>
            <a:r>
              <a:rPr lang="cs-CZ" dirty="0"/>
              <a:t>    - odborové organizace</a:t>
            </a:r>
          </a:p>
          <a:p>
            <a:pPr marL="0" indent="0">
              <a:buNone/>
            </a:pPr>
            <a:r>
              <a:rPr lang="cs-CZ" dirty="0"/>
              <a:t>    - organizace zaměstnavatelů</a:t>
            </a:r>
          </a:p>
          <a:p>
            <a:pPr marL="0" indent="0">
              <a:buNone/>
            </a:pPr>
            <a:r>
              <a:rPr lang="cs-CZ" dirty="0"/>
              <a:t>    - občanská sdružení</a:t>
            </a:r>
          </a:p>
          <a:p>
            <a:pPr marL="0" indent="0">
              <a:buNone/>
            </a:pPr>
            <a:r>
              <a:rPr lang="cs-CZ" dirty="0"/>
              <a:t>    - zájmová sdružení právnických osob  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- obecně prospěšná společnost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0446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2E41A1-1B12-8F9C-8BDD-CD5C902508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BAACD3-93ED-871B-10C9-1BA091391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§ 37a zákona 250/2000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4A4FC83-F00C-FFB5-9A12-8EE4CA30C4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sz="2400" dirty="0"/>
          </a:p>
          <a:p>
            <a:r>
              <a:rPr lang="cs-CZ" b="1" u="sng" dirty="0"/>
              <a:t>Zvláštní spolky </a:t>
            </a:r>
          </a:p>
          <a:p>
            <a:pPr marL="0" indent="0">
              <a:buNone/>
            </a:pPr>
            <a:endParaRPr lang="cs-CZ" b="1" u="sng" dirty="0"/>
          </a:p>
          <a:p>
            <a:pPr marL="0" indent="0">
              <a:buNone/>
            </a:pPr>
            <a:r>
              <a:rPr lang="cs-CZ" dirty="0"/>
              <a:t>    - vznikly zpravidla podle právních předpisů, které zrušil NOZ</a:t>
            </a:r>
          </a:p>
          <a:p>
            <a:pPr marL="0" indent="0">
              <a:buNone/>
            </a:pPr>
            <a:r>
              <a:rPr lang="cs-CZ" dirty="0"/>
              <a:t>      (starý OZ, zákon o sdružování občanů…)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- dle přechodných ustanovení k NOZ se na ně buď  </a:t>
            </a:r>
          </a:p>
          <a:p>
            <a:pPr marL="0" indent="0">
              <a:buNone/>
            </a:pPr>
            <a:r>
              <a:rPr lang="cs-CZ" dirty="0"/>
              <a:t>       přiměřeně vztahují příslušná ustanovení NOZ o spolku, nebo </a:t>
            </a:r>
          </a:p>
          <a:p>
            <a:pPr marL="0" indent="0">
              <a:buNone/>
            </a:pPr>
            <a:r>
              <a:rPr lang="cs-CZ" dirty="0"/>
              <a:t>       nadále fungují dle původní právní úpravy, mají právo změnit    	právní formu na spolek </a:t>
            </a:r>
          </a:p>
          <a:p>
            <a:pPr marL="0" indent="0">
              <a:buNone/>
            </a:pPr>
            <a:r>
              <a:rPr lang="cs-CZ" dirty="0"/>
              <a:t>    </a:t>
            </a:r>
          </a:p>
          <a:p>
            <a:pPr marL="0" indent="0">
              <a:buNone/>
            </a:pPr>
            <a:r>
              <a:rPr lang="cs-CZ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8102139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CCD3DC7-E46A-822B-81D0-EB0575B4C4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66EBF76-F682-1AE4-65F7-47A0EB4D08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/>
              <a:t>§ 37a zákona 250/2000 Sb.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85DB28C-DFB2-4855-4D2B-E03E0D338E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   </a:t>
            </a:r>
          </a:p>
          <a:p>
            <a:pPr marL="0" indent="0">
              <a:buNone/>
            </a:pPr>
            <a:r>
              <a:rPr lang="cs-CZ" sz="3100" b="1" u="sng" dirty="0"/>
              <a:t>Závěr:  </a:t>
            </a:r>
          </a:p>
          <a:p>
            <a:r>
              <a:rPr lang="cs-CZ" sz="3100" b="1" dirty="0"/>
              <a:t>určitě NE</a:t>
            </a:r>
            <a:r>
              <a:rPr lang="cs-CZ" sz="3100" dirty="0"/>
              <a:t>: majetková účast v podnikajících právnických osobách, zakladatel spolku, ve spolku založeném ustavující členskou schůzí,  obecně prospěšná společnost</a:t>
            </a:r>
          </a:p>
          <a:p>
            <a:r>
              <a:rPr lang="cs-CZ" sz="3100" b="1" dirty="0"/>
              <a:t>určitě ANO</a:t>
            </a:r>
            <a:r>
              <a:rPr lang="cs-CZ" sz="3100" dirty="0"/>
              <a:t>: člen spolku</a:t>
            </a:r>
          </a:p>
          <a:p>
            <a:r>
              <a:rPr lang="cs-CZ" sz="3100" b="1" dirty="0"/>
              <a:t>???</a:t>
            </a:r>
            <a:r>
              <a:rPr lang="cs-CZ" sz="3100" dirty="0"/>
              <a:t>: účast ve zvláštních spolcích vzniklých dle předchozí právní úpravy</a:t>
            </a:r>
          </a:p>
          <a:p>
            <a:pPr marL="0" indent="0">
              <a:buNone/>
            </a:pPr>
            <a:endParaRPr lang="cs-CZ" sz="3100" dirty="0"/>
          </a:p>
          <a:p>
            <a:endParaRPr lang="cs-CZ" sz="3100" dirty="0"/>
          </a:p>
          <a:p>
            <a:endParaRPr lang="cs-CZ" sz="3100" dirty="0"/>
          </a:p>
          <a:p>
            <a:endParaRPr lang="cs-CZ" sz="3100" dirty="0"/>
          </a:p>
          <a:p>
            <a:endParaRPr lang="cs-CZ" sz="3100" dirty="0"/>
          </a:p>
          <a:p>
            <a:endParaRPr lang="cs-CZ" sz="3100" dirty="0"/>
          </a:p>
        </p:txBody>
      </p:sp>
    </p:spTree>
    <p:extLst>
      <p:ext uri="{BB962C8B-B14F-4D97-AF65-F5344CB8AC3E}">
        <p14:creationId xmlns:p14="http://schemas.microsoft.com/office/powerpoint/2010/main" val="86059136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2307</TotalTime>
  <Words>739</Words>
  <Application>Microsoft Office PowerPoint</Application>
  <PresentationFormat>Předvádění na obrazovce (4:3)</PresentationFormat>
  <Paragraphs>118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Motiv Office</vt:lpstr>
      <vt:lpstr>Právní okénko</vt:lpstr>
      <vt:lpstr>Termíny porad v roce 2025 a 2026</vt:lpstr>
      <vt:lpstr> Seminář ke správnímu řízení</vt:lpstr>
      <vt:lpstr>§ 37a zákona 250/2000 Sb.</vt:lpstr>
      <vt:lpstr>§ 37a zákona 250/2000 Sb.</vt:lpstr>
      <vt:lpstr>§ 37a zákona 250/2000 Sb.</vt:lpstr>
      <vt:lpstr>§ 37a zákona 250/2000 Sb.</vt:lpstr>
      <vt:lpstr>§ 37a zákona 250/2000 Sb.</vt:lpstr>
      <vt:lpstr>§ 37a zákona 250/2000 Sb.</vt:lpstr>
      <vt:lpstr>§ 37a zákona 250/2000 Sb.</vt:lpstr>
      <vt:lpstr>Flexinovela zákoníku práce </vt:lpstr>
      <vt:lpstr>Flexinovela zákoníku práce </vt:lpstr>
      <vt:lpstr>Flexinovela zákoníku práce </vt:lpstr>
      <vt:lpstr>Flexinovela zákoníku práce </vt:lpstr>
      <vt:lpstr>Flexinovela zákoníku práce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Kasalová Dagmar</dc:creator>
  <cp:lastModifiedBy>Šírová Květa</cp:lastModifiedBy>
  <cp:revision>21</cp:revision>
  <cp:lastPrinted>2025-04-02T15:03:33Z</cp:lastPrinted>
  <dcterms:created xsi:type="dcterms:W3CDTF">2023-03-08T15:30:40Z</dcterms:created>
  <dcterms:modified xsi:type="dcterms:W3CDTF">2025-04-15T06:55:27Z</dcterms:modified>
</cp:coreProperties>
</file>