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79" r:id="rId5"/>
    <p:sldId id="280" r:id="rId6"/>
    <p:sldId id="288" r:id="rId7"/>
    <p:sldId id="289" r:id="rId8"/>
    <p:sldId id="290" r:id="rId9"/>
    <p:sldId id="262" r:id="rId10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12.12.2025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eliska.lhotakova@kraj-lbc.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a.vaskova@kraj-lbc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1948" y="1795425"/>
            <a:ext cx="4456651" cy="939030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Právní okénko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459050E-82FC-1ACF-3F40-0F10FD1FD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62" y="1825435"/>
            <a:ext cx="3835970" cy="3909269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  <p:sp>
        <p:nvSpPr>
          <p:cNvPr id="6" name="Podnadpis 2">
            <a:extLst>
              <a:ext uri="{FF2B5EF4-FFF2-40B4-BE49-F238E27FC236}">
                <a16:creationId xmlns:a16="http://schemas.microsoft.com/office/drawing/2014/main" id="{75CB763E-80DE-F107-360A-96D4DC74CDBC}"/>
              </a:ext>
            </a:extLst>
          </p:cNvPr>
          <p:cNvSpPr txBox="1">
            <a:spLocks/>
          </p:cNvSpPr>
          <p:nvPr/>
        </p:nvSpPr>
        <p:spPr>
          <a:xfrm>
            <a:off x="543188" y="1300490"/>
            <a:ext cx="521585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6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70532AB-6BDC-F565-FE08-C691E0518979}"/>
              </a:ext>
            </a:extLst>
          </p:cNvPr>
          <p:cNvSpPr txBox="1"/>
          <p:nvPr/>
        </p:nvSpPr>
        <p:spPr>
          <a:xfrm>
            <a:off x="4268606" y="3901749"/>
            <a:ext cx="44566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cs-CZ" sz="2000" dirty="0"/>
              <a:t>Porada s řediteli škol a školských zařízení</a:t>
            </a:r>
          </a:p>
          <a:p>
            <a:pPr algn="r"/>
            <a:r>
              <a:rPr lang="cs-CZ" sz="2000" dirty="0"/>
              <a:t>Liberec</a:t>
            </a:r>
          </a:p>
          <a:p>
            <a:pPr algn="r"/>
            <a:r>
              <a:rPr lang="cs-CZ" sz="2000" dirty="0"/>
              <a:t>12. </a:t>
            </a:r>
            <a:r>
              <a:rPr lang="cs-CZ" sz="2000"/>
              <a:t>prosince </a:t>
            </a:r>
            <a:r>
              <a:rPr lang="cs-CZ" sz="20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Termíny porad v roce 2026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26. března 2026 – KÚ LK</a:t>
            </a:r>
          </a:p>
          <a:p>
            <a:endParaRPr lang="cs-CZ" b="1" dirty="0"/>
          </a:p>
          <a:p>
            <a:r>
              <a:rPr lang="cs-CZ" b="1" dirty="0"/>
              <a:t>24. - 25. září 2026 – OREA Resort Sklář, Harrachov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kolem poloviny prosince 2026 – KÚ LK</a:t>
            </a:r>
          </a:p>
          <a:p>
            <a:endParaRPr lang="cs-CZ" b="1" dirty="0"/>
          </a:p>
          <a:p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 Jen vyřizuji…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od 1. 1. 2027 bude povinnost vést </a:t>
            </a:r>
            <a:r>
              <a:rPr lang="cs-CZ" b="1" dirty="0"/>
              <a:t>elektronickou spisovou službu </a:t>
            </a:r>
          </a:p>
          <a:p>
            <a:r>
              <a:rPr lang="cs-CZ" dirty="0"/>
              <a:t>kontaktní osoba pro tuto agendu a metodik na KÚ:</a:t>
            </a:r>
          </a:p>
          <a:p>
            <a:pPr marL="0" indent="0">
              <a:buNone/>
            </a:pPr>
            <a:r>
              <a:rPr lang="cs-CZ" dirty="0"/>
              <a:t>   Eliška Lhotáková</a:t>
            </a:r>
          </a:p>
          <a:p>
            <a:pPr marL="0" indent="0">
              <a:buNone/>
            </a:pPr>
            <a:r>
              <a:rPr lang="cs-CZ" dirty="0"/>
              <a:t>   </a:t>
            </a:r>
            <a:r>
              <a:rPr lang="cs-CZ" dirty="0" err="1">
                <a:hlinkClick r:id="rId2"/>
              </a:rPr>
              <a:t>eliska.lhotakova@kraj-lbc.c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tel. 485 226 512</a:t>
            </a:r>
          </a:p>
          <a:p>
            <a:pPr marL="0" indent="0">
              <a:buNone/>
            </a:pPr>
            <a:r>
              <a:rPr lang="cs-CZ" dirty="0"/>
              <a:t>           778 770 455   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153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7E8FD-3E2D-1095-9575-AFE19EF54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85EF8-0C0A-FD99-ABA2-1F021EF80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„Závodní“ stravování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F26EB1-2EA1-03AC-C8A6-7BDEFB63C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Příspěvková organizace </a:t>
            </a:r>
            <a:r>
              <a:rPr lang="cs-CZ" u="sng" dirty="0"/>
              <a:t>může poskytovat</a:t>
            </a:r>
            <a:endParaRPr lang="cs-CZ" dirty="0"/>
          </a:p>
          <a:p>
            <a:r>
              <a:rPr lang="cs-CZ" dirty="0"/>
              <a:t>Pokud poskytuje, je povinna se řídit příslušnou právní úpravou</a:t>
            </a:r>
          </a:p>
          <a:p>
            <a:pPr marL="0" indent="0">
              <a:buNone/>
            </a:pPr>
            <a:r>
              <a:rPr lang="cs-CZ" dirty="0"/>
              <a:t>    - zákon č. 250/2000 Sb. </a:t>
            </a:r>
          </a:p>
          <a:p>
            <a:pPr marL="0" indent="0">
              <a:buNone/>
            </a:pPr>
            <a:r>
              <a:rPr lang="cs-CZ" dirty="0"/>
              <a:t>    - </a:t>
            </a:r>
            <a:r>
              <a:rPr lang="cs-CZ" dirty="0" err="1"/>
              <a:t>vyhl</a:t>
            </a:r>
            <a:r>
              <a:rPr lang="cs-CZ" dirty="0"/>
              <a:t>. č. 84/2005 Sb. </a:t>
            </a:r>
          </a:p>
          <a:p>
            <a:r>
              <a:rPr lang="cs-CZ" dirty="0"/>
              <a:t>Stanoví komu, z čeho, na co, jakou formou zaměstnavatel přispívá</a:t>
            </a:r>
          </a:p>
          <a:p>
            <a:r>
              <a:rPr lang="cs-CZ" dirty="0"/>
              <a:t>Mgr. Eva Martinková, tel. 485 226 226</a:t>
            </a:r>
          </a:p>
          <a:p>
            <a:pPr marL="0" indent="0">
              <a:buNone/>
            </a:pPr>
            <a:r>
              <a:rPr lang="cs-CZ" dirty="0"/>
              <a:t>   eva.martinkova@kraj-lbc.cz</a:t>
            </a:r>
          </a:p>
        </p:txBody>
      </p:sp>
    </p:spTree>
    <p:extLst>
      <p:ext uri="{BB962C8B-B14F-4D97-AF65-F5344CB8AC3E}">
        <p14:creationId xmlns:p14="http://schemas.microsoft.com/office/powerpoint/2010/main" val="2244925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435E8-9133-34FD-F483-0231446A9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BAD88C-4E7E-65F6-2AA9-AADABE5E7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Překážky v práce na straně zaměstnance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805208-AC02-B598-76FC-368CE7D66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sz="2400" dirty="0"/>
              <a:t>Překážka v práci - odložení zákonné povinnosti zaměstnance konat práci osobně podle pokynů zaměstnavatele……. </a:t>
            </a:r>
          </a:p>
          <a:p>
            <a:r>
              <a:rPr lang="cs-CZ" sz="2400" dirty="0"/>
              <a:t>Mohou trvat hodiny/dny/týdny/měsíce/roky</a:t>
            </a:r>
          </a:p>
          <a:p>
            <a:r>
              <a:rPr lang="cs-CZ" sz="2400" dirty="0"/>
              <a:t>Pracovní právo řeší  </a:t>
            </a:r>
          </a:p>
          <a:p>
            <a:pPr marL="0" indent="0">
              <a:buNone/>
            </a:pPr>
            <a:r>
              <a:rPr lang="cs-CZ" sz="2400" dirty="0"/>
              <a:t>    - právo na pracovní volno – podmínky, rozsah</a:t>
            </a:r>
          </a:p>
          <a:p>
            <a:pPr marL="0" indent="0">
              <a:buNone/>
            </a:pPr>
            <a:r>
              <a:rPr lang="cs-CZ" sz="2400" dirty="0"/>
              <a:t>    - finanční zabezpečení formou náhrady platu/mzdy</a:t>
            </a:r>
          </a:p>
          <a:p>
            <a:r>
              <a:rPr lang="cs-CZ" sz="2400" dirty="0"/>
              <a:t>§ 191 a násl. zákoníku práce, nařízení vlády č. 590/2006 Sb.</a:t>
            </a:r>
          </a:p>
        </p:txBody>
      </p:sp>
    </p:spTree>
    <p:extLst>
      <p:ext uri="{BB962C8B-B14F-4D97-AF65-F5344CB8AC3E}">
        <p14:creationId xmlns:p14="http://schemas.microsoft.com/office/powerpoint/2010/main" val="201492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E48E7-53F8-26CA-3C7E-F098C87DA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C63043-D9FE-95A8-99FF-7F32F606A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Překážky v práce na straně zaměstnance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2AABDC-EC57-8ED6-D5D2-75A2ACE57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u="sng" dirty="0"/>
              <a:t>Důležité osobní překážky </a:t>
            </a:r>
            <a:r>
              <a:rPr lang="cs-CZ" sz="2400" dirty="0"/>
              <a:t>– DPN, karanténa, ošetřování a péče, mateřská, rodičovská, otcovská dovolená…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u="sng" dirty="0"/>
              <a:t>Jiné důležité překážky </a:t>
            </a:r>
            <a:r>
              <a:rPr lang="cs-CZ" sz="2400" dirty="0"/>
              <a:t>– vyšetření a ošetření, doprovod do </a:t>
            </a:r>
            <a:r>
              <a:rPr lang="cs-CZ" sz="2400" dirty="0" err="1"/>
              <a:t>zdr</a:t>
            </a:r>
            <a:r>
              <a:rPr lang="cs-CZ" sz="2400" dirty="0"/>
              <a:t>. zař., uzavření manželství, narození dítěte, úmrtí, stěhování…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u="sng" dirty="0"/>
              <a:t>Překážky z důvodu obecného zájmu </a:t>
            </a:r>
            <a:r>
              <a:rPr lang="cs-CZ" sz="2400" dirty="0"/>
              <a:t>-  výkon veřejné funkce, výkon občanské povinnosti, jiné úkony v obecném zájmu, branná povinnost </a:t>
            </a:r>
          </a:p>
          <a:p>
            <a:pPr marL="0" indent="0">
              <a:buNone/>
            </a:pPr>
            <a:r>
              <a:rPr lang="cs-CZ" sz="24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001178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1D937-EB78-F0D0-06F1-A80EE9955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CDE5F0-1EE4-5A0D-C438-BD522C839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Překážky v práce na straně zaměstnance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4934E0-C580-6D45-58DA-C1EAC1E27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Zaměstnanec je povinen oznámit zaměstnavateli neprodleně, že u něj vznikla překážka – oznámit, prokázat</a:t>
            </a:r>
          </a:p>
          <a:p>
            <a:pPr marL="0" indent="0">
              <a:buNone/>
            </a:pPr>
            <a:r>
              <a:rPr lang="cs-CZ" sz="2400" dirty="0"/>
              <a:t>   </a:t>
            </a:r>
          </a:p>
          <a:p>
            <a:r>
              <a:rPr lang="cs-CZ" sz="2400" dirty="0"/>
              <a:t>Zaměstnanec není povinen konat práci ani částečně (ani upozornit, že je třeba něco udělat)</a:t>
            </a:r>
          </a:p>
          <a:p>
            <a:endParaRPr lang="cs-CZ" sz="2400" dirty="0"/>
          </a:p>
          <a:p>
            <a:r>
              <a:rPr lang="cs-CZ" sz="2400" dirty="0"/>
              <a:t>ALE zaměstnanec je povinen zdržet se jednání v rozporu s oprávněnými zájmy zaměstnavatele, platí zákaz konkurence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409366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9C852-916E-2C3F-EF01-783782013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301BF4-2855-4BD8-94A9-2ABE682DA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Překážky v práce na straně zaměstnance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890D0F-AB4A-FC5E-4780-61BF5995B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sz="2400" u="sng" dirty="0"/>
          </a:p>
          <a:p>
            <a:pPr marL="0" indent="0">
              <a:buNone/>
            </a:pPr>
            <a:r>
              <a:rPr lang="cs-CZ" sz="2400" u="sng" dirty="0"/>
              <a:t>Na co je třeba myslet</a:t>
            </a:r>
            <a:r>
              <a:rPr lang="cs-CZ" sz="2400" dirty="0"/>
              <a:t>: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Které překážky a v jakém rozsahu se považují za výkon práce </a:t>
            </a:r>
          </a:p>
          <a:p>
            <a:r>
              <a:rPr lang="cs-CZ" sz="2400" dirty="0"/>
              <a:t>Zda lze zaměstnanci v době překážek nařídit dovolenou</a:t>
            </a:r>
          </a:p>
          <a:p>
            <a:r>
              <a:rPr lang="cs-CZ" sz="2400" dirty="0"/>
              <a:t>Zda se dovolená přerušuje, pokud nastanou překážky </a:t>
            </a:r>
          </a:p>
          <a:p>
            <a:r>
              <a:rPr lang="cs-CZ" sz="2400" dirty="0"/>
              <a:t>Zda lze dát v době překážek zaměstnanci výpověď </a:t>
            </a:r>
          </a:p>
          <a:p>
            <a:r>
              <a:rPr lang="cs-CZ" sz="2400" dirty="0"/>
              <a:t>…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dirty="0"/>
              <a:t>   </a:t>
            </a:r>
          </a:p>
          <a:p>
            <a:pPr marL="0" indent="0">
              <a:buNone/>
            </a:pPr>
            <a:r>
              <a:rPr lang="cs-CZ" sz="24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354062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sz="4000" dirty="0"/>
              <a:t>Děkuji za pozornost </a:t>
            </a:r>
            <a:r>
              <a:rPr lang="cs-CZ" sz="4000" dirty="0">
                <a:sym typeface="Wingdings" panose="05000000000000000000" pitchFamily="2" charset="2"/>
              </a:rPr>
              <a:t></a:t>
            </a:r>
            <a:endParaRPr lang="cs-CZ" sz="40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</a:t>
            </a:r>
            <a:r>
              <a:rPr lang="cs-CZ" dirty="0">
                <a:hlinkClick r:id="rId2"/>
              </a:rPr>
              <a:t>helena.vaskova@kraj-lbc.cz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485 226 218</a:t>
            </a:r>
          </a:p>
          <a:p>
            <a:pPr marL="0" indent="0">
              <a:buNone/>
            </a:pPr>
            <a:r>
              <a:rPr lang="cs-CZ" dirty="0"/>
              <a:t>                                      739 541 698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2999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2965</TotalTime>
  <Words>429</Words>
  <Application>Microsoft Office PowerPoint</Application>
  <PresentationFormat>Předvádění na obrazovce (4:3)</PresentationFormat>
  <Paragraphs>71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Motiv Office</vt:lpstr>
      <vt:lpstr>Právní okénko</vt:lpstr>
      <vt:lpstr>Termíny porad v roce 2026</vt:lpstr>
      <vt:lpstr> Jen vyřizuji…</vt:lpstr>
      <vt:lpstr>„Závodní“ stravování</vt:lpstr>
      <vt:lpstr>Překážky v práce na straně zaměstnance</vt:lpstr>
      <vt:lpstr>Překážky v práce na straně zaměstnance</vt:lpstr>
      <vt:lpstr>Překážky v práce na straně zaměstnance</vt:lpstr>
      <vt:lpstr>Překážky v práce na straně zaměstnance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Vašková Helena</cp:lastModifiedBy>
  <cp:revision>24</cp:revision>
  <cp:lastPrinted>2025-04-02T15:03:33Z</cp:lastPrinted>
  <dcterms:created xsi:type="dcterms:W3CDTF">2023-03-08T15:30:40Z</dcterms:created>
  <dcterms:modified xsi:type="dcterms:W3CDTF">2025-12-12T06:43:24Z</dcterms:modified>
</cp:coreProperties>
</file>