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9" r:id="rId5"/>
    <p:sldId id="296" r:id="rId6"/>
    <p:sldId id="280" r:id="rId7"/>
    <p:sldId id="288" r:id="rId8"/>
    <p:sldId id="291" r:id="rId9"/>
    <p:sldId id="292" r:id="rId10"/>
    <p:sldId id="293" r:id="rId11"/>
    <p:sldId id="294" r:id="rId12"/>
    <p:sldId id="295" r:id="rId13"/>
    <p:sldId id="262" r:id="rId14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29.04.2026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1948" y="179542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68606" y="3901749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29. dubna 2026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747DD-A46C-1738-3329-E9F7DEB93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398647-CF16-22A6-F7CA-5660EA8B6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Transparentní odměňování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FC7710-4744-3A53-8A6F-19FD481FC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SzPct val="100000"/>
              <a:buNone/>
            </a:pPr>
            <a:r>
              <a:rPr lang="en-US" b="1" dirty="0" err="1"/>
              <a:t>Právo</a:t>
            </a:r>
            <a:r>
              <a:rPr lang="en-US" b="1" dirty="0"/>
              <a:t> </a:t>
            </a:r>
            <a:r>
              <a:rPr lang="cs-CZ" b="1" dirty="0"/>
              <a:t>zaměstnanců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informace</a:t>
            </a:r>
            <a:endParaRPr lang="cs-CZ" b="1" dirty="0"/>
          </a:p>
          <a:p>
            <a:pPr marL="0" lvl="0" indent="0">
              <a:spcBef>
                <a:spcPts val="0"/>
              </a:spcBef>
              <a:buSzPct val="100000"/>
              <a:buNone/>
            </a:pPr>
            <a:endParaRPr lang="en-US" dirty="0"/>
          </a:p>
          <a:p>
            <a:pPr marL="0" lvl="0" indent="0">
              <a:spcBef>
                <a:spcPts val="0"/>
              </a:spcBef>
              <a:buSzPct val="100000"/>
              <a:buNone/>
            </a:pPr>
            <a:r>
              <a:rPr lang="en-US" dirty="0" err="1"/>
              <a:t>Zaměstnavatel</a:t>
            </a:r>
            <a:r>
              <a:rPr lang="en-US" dirty="0"/>
              <a:t> </a:t>
            </a:r>
            <a:r>
              <a:rPr lang="en-US" dirty="0" err="1"/>
              <a:t>musí</a:t>
            </a:r>
            <a:r>
              <a:rPr lang="en-US" dirty="0"/>
              <a:t> </a:t>
            </a:r>
            <a:r>
              <a:rPr lang="en-US" dirty="0" err="1"/>
              <a:t>každoročně</a:t>
            </a:r>
            <a:r>
              <a:rPr lang="en-US" dirty="0"/>
              <a:t> </a:t>
            </a:r>
            <a:r>
              <a:rPr lang="en-US" dirty="0" err="1"/>
              <a:t>informovat</a:t>
            </a:r>
            <a:r>
              <a:rPr lang="cs-CZ" dirty="0"/>
              <a:t> </a:t>
            </a:r>
            <a:r>
              <a:rPr lang="en-US" dirty="0" err="1"/>
              <a:t>zaměstnance</a:t>
            </a:r>
            <a:r>
              <a:rPr lang="en-US" dirty="0"/>
              <a:t> o:</a:t>
            </a:r>
          </a:p>
          <a:p>
            <a:pPr lvl="0">
              <a:buSzPct val="100000"/>
            </a:pP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právu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informace</a:t>
            </a:r>
            <a:endParaRPr lang="en-US" dirty="0"/>
          </a:p>
          <a:p>
            <a:pPr lvl="0">
              <a:buSzPct val="100000"/>
            </a:pPr>
            <a:r>
              <a:rPr lang="cs-CZ" dirty="0"/>
              <a:t>Postupu jak tyto informace získat</a:t>
            </a:r>
            <a:endParaRPr lang="en-US" dirty="0"/>
          </a:p>
          <a:p>
            <a:pPr lvl="0">
              <a:buSzPct val="100000"/>
            </a:pPr>
            <a:r>
              <a:rPr lang="cs-CZ" dirty="0"/>
              <a:t>Z</a:t>
            </a:r>
            <a:r>
              <a:rPr lang="en-US" dirty="0" err="1"/>
              <a:t>působem</a:t>
            </a:r>
            <a:r>
              <a:rPr lang="en-US" dirty="0"/>
              <a:t> u </a:t>
            </a:r>
            <a:r>
              <a:rPr lang="en-US" dirty="0" err="1"/>
              <a:t>něj</a:t>
            </a:r>
            <a:r>
              <a:rPr lang="en-US" dirty="0"/>
              <a:t> </a:t>
            </a:r>
            <a:r>
              <a:rPr lang="en-US" dirty="0" err="1"/>
              <a:t>obvyklým</a:t>
            </a:r>
            <a:r>
              <a:rPr lang="en-US" dirty="0"/>
              <a:t> a </a:t>
            </a:r>
            <a:r>
              <a:rPr lang="en-US" dirty="0" err="1"/>
              <a:t>dostupným</a:t>
            </a:r>
            <a:r>
              <a:rPr lang="en-US" dirty="0"/>
              <a:t> </a:t>
            </a:r>
            <a:r>
              <a:rPr lang="en-US" dirty="0" err="1"/>
              <a:t>všem</a:t>
            </a:r>
            <a:r>
              <a:rPr lang="en-US" dirty="0"/>
              <a:t> </a:t>
            </a:r>
            <a:r>
              <a:rPr lang="en-US" dirty="0" err="1"/>
              <a:t>zaměstnancům</a:t>
            </a:r>
            <a:r>
              <a:rPr lang="cs-CZ" dirty="0"/>
              <a:t> (intranet, porady, e-mail, nástěnka…)</a:t>
            </a:r>
            <a:endParaRPr lang="en-US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03348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899A2-31C5-2F01-2F2E-D7AE24187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1D60E1-ADEB-AE30-9CFF-F06AECA71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Transparentní odměňování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17DF97-280D-45C1-E031-3E8338183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Gender </a:t>
            </a:r>
            <a:r>
              <a:rPr lang="cs-CZ" b="1" dirty="0" err="1"/>
              <a:t>pay</a:t>
            </a:r>
            <a:r>
              <a:rPr lang="cs-CZ" b="1" dirty="0"/>
              <a:t> gap</a:t>
            </a:r>
          </a:p>
          <a:p>
            <a:r>
              <a:rPr lang="cs-CZ" dirty="0"/>
              <a:t>Reporting – povinné asi jen nad 100 zaměstnanců</a:t>
            </a:r>
          </a:p>
          <a:p>
            <a:r>
              <a:rPr lang="cs-CZ" dirty="0"/>
              <a:t>Sledování rozdílů</a:t>
            </a:r>
          </a:p>
          <a:p>
            <a:r>
              <a:rPr lang="cs-CZ" dirty="0"/>
              <a:t>Od 5 % nutno přijmout nápravná opatření</a:t>
            </a:r>
          </a:p>
          <a:p>
            <a:r>
              <a:rPr lang="cs-CZ" dirty="0"/>
              <a:t>Pokud se ani pak nezlepší – „společné posouzené“</a:t>
            </a:r>
          </a:p>
          <a:p>
            <a:pPr marL="0" indent="0">
              <a:buNone/>
            </a:pPr>
            <a:r>
              <a:rPr lang="cs-CZ" dirty="0"/>
              <a:t>   s odborovou organizací, radou zaměstnanců…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0175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3D553-DF15-EF0E-CB1A-A9F0DD7ED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D0D9F6-F760-71EE-7776-C7A60F173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Transparentní odměňování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3B9F20-782C-F8B5-0317-B234C3D97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Doporučení: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Nepropadat panice, ale začít se připravovat (platový předpis, kategorie zaměstnanců…)</a:t>
            </a:r>
          </a:p>
          <a:p>
            <a:r>
              <a:rPr lang="cs-CZ" dirty="0"/>
              <a:t>S konkrétními kroky vyčkat po novele zákoníku práce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9766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24. - 25. září 2026 – OREA Resort Sklář, Harrachov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11. prosince 2026 – KÚ LK</a:t>
            </a:r>
          </a:p>
          <a:p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r>
              <a:rPr lang="cs-CZ" b="1" dirty="0"/>
              <a:t>4. dubna 2027 ? – KÚ LK </a:t>
            </a:r>
          </a:p>
          <a:p>
            <a:endParaRPr lang="cs-CZ" b="1" dirty="0"/>
          </a:p>
          <a:p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 Maturita - certifikáty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/>
          </a:p>
          <a:p>
            <a:pPr lvl="0"/>
            <a:r>
              <a:rPr lang="cs-CZ" dirty="0"/>
              <a:t>nejčastěji certifikáty z anglického, německého jazyka (5 škol), francouzský (4 školy) a španělský (2 školy),</a:t>
            </a:r>
          </a:p>
          <a:p>
            <a:pPr lvl="0"/>
            <a:r>
              <a:rPr lang="cs-CZ" dirty="0"/>
              <a:t>všechny školy uznávají vybrané certifikáty, </a:t>
            </a:r>
          </a:p>
          <a:p>
            <a:pPr lvl="0"/>
            <a:r>
              <a:rPr lang="cs-CZ" dirty="0"/>
              <a:t>odbornou terminologii nezkouší žádná škola,</a:t>
            </a:r>
          </a:p>
          <a:p>
            <a:pPr lvl="0"/>
            <a:r>
              <a:rPr lang="cs-CZ" dirty="0"/>
              <a:t>většina škol hodnotí nahrazení certifikátem na vysvědčení stupněm výborný (celkem 9 škol) a jedna škola dle počtu dosažených bodů,</a:t>
            </a:r>
          </a:p>
          <a:p>
            <a:pPr lvl="0"/>
            <a:r>
              <a:rPr lang="cs-CZ" dirty="0"/>
              <a:t>nejčastější certifikáty jsou Cambridge, ÖSD, Goethe, DELF, DELE, dále TOEIC, TOEFL, IELTS,</a:t>
            </a:r>
          </a:p>
          <a:p>
            <a:pPr lvl="0"/>
            <a:r>
              <a:rPr lang="cs-CZ" dirty="0"/>
              <a:t>jazyková úroveň cizího jazyka B1 (střední odborné školy) a B2, C1 (Gymnázia, VOŠMO Jablonec n/N, SUPŠ Železný Brod).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7E8FD-3E2D-1095-9575-AFE19EF54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85EF8-0C0A-FD99-ABA2-1F021EF8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„Dětský certifikát“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26EB1-2EA1-03AC-C8A6-7BDEFB63C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Účinnost od 1. 1. 2027</a:t>
            </a:r>
          </a:p>
          <a:p>
            <a:r>
              <a:rPr lang="cs-CZ" dirty="0"/>
              <a:t>Pro vybrané profese pracující s dětmi, nejen v rámci pracovně-právního vztahu</a:t>
            </a:r>
          </a:p>
          <a:p>
            <a:r>
              <a:rPr lang="cs-CZ" dirty="0"/>
              <a:t>Po různě dlouhou dobu zákaz práce s dětmi – dle </a:t>
            </a:r>
          </a:p>
          <a:p>
            <a:pPr marL="0" indent="0">
              <a:buNone/>
            </a:pPr>
            <a:r>
              <a:rPr lang="cs-CZ" dirty="0"/>
              <a:t>   závažnosti trestného činu – 20 let, 100 let</a:t>
            </a:r>
          </a:p>
          <a:p>
            <a:r>
              <a:rPr lang="cs-CZ" dirty="0"/>
              <a:t>U činů jinak trestných po dobu stanovenou soudem</a:t>
            </a:r>
          </a:p>
          <a:p>
            <a:r>
              <a:rPr lang="cs-CZ" dirty="0"/>
              <a:t>Součást Výpisu z rejstříku trestů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492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3020A-9C64-4DAA-55BF-801C90341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88824-FE87-A75E-F8AE-13521FAF1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„Dětský certifikát“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DB3E78-B513-0C5A-E639-4CC488880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Do Rejstříku trestů se dopíší údaje o odsouzení mezi lety 2005 – 2026</a:t>
            </a:r>
          </a:p>
          <a:p>
            <a:r>
              <a:rPr lang="cs-CZ" dirty="0"/>
              <a:t>Otázka, zda bude třeba požadovat výpisy z Rejstříku trestů od stávajících zaměstnanců ?</a:t>
            </a:r>
          </a:p>
          <a:p>
            <a:r>
              <a:rPr lang="cs-CZ" dirty="0"/>
              <a:t>Dosud není prováděcí vyhláška, nejsou známy podrobnosti – budu informovat na další poradě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291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435E8-9133-34FD-F483-0231446A9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BAD88C-4E7E-65F6-2AA9-AADABE5E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Transparentní odměňování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805208-AC02-B598-76FC-368CE7D66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pPr marL="214313" lvl="0" indent="-214313">
              <a:spcBef>
                <a:spcPts val="0"/>
              </a:spcBef>
              <a:buSzPts val="2000"/>
            </a:pPr>
            <a:r>
              <a:rPr lang="en-US" sz="2400" dirty="0" err="1"/>
              <a:t>Spravedlivá</a:t>
            </a:r>
            <a:r>
              <a:rPr lang="en-US" sz="2400" dirty="0"/>
              <a:t> </a:t>
            </a:r>
            <a:r>
              <a:rPr lang="en-US" sz="2400" dirty="0" err="1"/>
              <a:t>odměna</a:t>
            </a:r>
            <a:r>
              <a:rPr lang="en-US" sz="2400" dirty="0"/>
              <a:t> za </a:t>
            </a:r>
            <a:r>
              <a:rPr lang="en-US" sz="2400" dirty="0" err="1"/>
              <a:t>práci</a:t>
            </a:r>
            <a:r>
              <a:rPr lang="en-US" sz="2400" dirty="0"/>
              <a:t> (</a:t>
            </a:r>
            <a:r>
              <a:rPr lang="en-US" sz="2400" dirty="0" err="1"/>
              <a:t>čl</a:t>
            </a:r>
            <a:r>
              <a:rPr lang="en-US" sz="2400" dirty="0"/>
              <a:t>. 28 LZPS) </a:t>
            </a:r>
          </a:p>
          <a:p>
            <a:pPr marL="214313" lvl="0" indent="-214313">
              <a:buSzPts val="2000"/>
            </a:pPr>
            <a:r>
              <a:rPr lang="en-US" sz="2400" dirty="0" err="1"/>
              <a:t>Rovné</a:t>
            </a:r>
            <a:r>
              <a:rPr lang="en-US" sz="2400" dirty="0"/>
              <a:t> </a:t>
            </a:r>
            <a:r>
              <a:rPr lang="en-US" sz="2400" dirty="0" err="1"/>
              <a:t>odměňování</a:t>
            </a:r>
            <a:r>
              <a:rPr lang="en-US" sz="2400" dirty="0"/>
              <a:t> (§ 110 ZP) </a:t>
            </a:r>
          </a:p>
          <a:p>
            <a:pPr marL="214313" lvl="0" indent="-214313">
              <a:buSzPts val="2000"/>
            </a:pPr>
            <a:r>
              <a:rPr lang="en-US" sz="2400" dirty="0" err="1"/>
              <a:t>Transparentní</a:t>
            </a:r>
            <a:r>
              <a:rPr lang="en-US" sz="2400" dirty="0"/>
              <a:t> </a:t>
            </a:r>
            <a:r>
              <a:rPr lang="en-US" sz="2400" dirty="0" err="1"/>
              <a:t>odměňování</a:t>
            </a:r>
            <a:r>
              <a:rPr lang="en-US" sz="2400" dirty="0"/>
              <a:t> </a:t>
            </a:r>
          </a:p>
          <a:p>
            <a:pPr marL="0" lvl="0" indent="0">
              <a:buSzPts val="2000"/>
              <a:buNone/>
            </a:pPr>
            <a:endParaRPr lang="en-US" sz="2400" dirty="0"/>
          </a:p>
          <a:p>
            <a:pPr marL="214313" lvl="0" indent="-214313">
              <a:buSzPts val="2000"/>
            </a:pPr>
            <a:r>
              <a:rPr lang="en-US" sz="2400" dirty="0"/>
              <a:t>Směrnice Evropského </a:t>
            </a:r>
            <a:r>
              <a:rPr lang="en-US" sz="2400" dirty="0" err="1"/>
              <a:t>parlamentu</a:t>
            </a:r>
            <a:r>
              <a:rPr lang="en-US" sz="2400" dirty="0"/>
              <a:t> a Rady (EU) 2023/970 „o </a:t>
            </a:r>
            <a:r>
              <a:rPr lang="en-US" sz="2400" dirty="0" err="1"/>
              <a:t>transparentnosti</a:t>
            </a:r>
            <a:r>
              <a:rPr lang="en-US" sz="2400" dirty="0"/>
              <a:t> </a:t>
            </a:r>
            <a:r>
              <a:rPr lang="en-US" sz="2400" dirty="0" err="1"/>
              <a:t>odměňování</a:t>
            </a:r>
            <a:r>
              <a:rPr lang="en-US" sz="2400" dirty="0"/>
              <a:t>“</a:t>
            </a:r>
          </a:p>
          <a:p>
            <a:pPr marL="214313" lvl="0" indent="-214313">
              <a:buSzPts val="2000"/>
            </a:pPr>
            <a:r>
              <a:rPr lang="en-US" sz="2400" dirty="0" err="1"/>
              <a:t>Transpoziční</a:t>
            </a:r>
            <a:r>
              <a:rPr lang="en-US" sz="2400" dirty="0"/>
              <a:t> </a:t>
            </a:r>
            <a:r>
              <a:rPr lang="en-US" sz="2400" dirty="0" err="1"/>
              <a:t>lhůta</a:t>
            </a:r>
            <a:r>
              <a:rPr lang="en-US" sz="2400" dirty="0"/>
              <a:t>: 7. </a:t>
            </a:r>
            <a:r>
              <a:rPr lang="en-US" sz="2400" dirty="0" err="1"/>
              <a:t>června</a:t>
            </a:r>
            <a:r>
              <a:rPr lang="en-US" sz="2400" dirty="0"/>
              <a:t> 2026 </a:t>
            </a:r>
          </a:p>
          <a:p>
            <a:pPr marL="214313" lvl="0" indent="-214313">
              <a:buSzPts val="2000"/>
            </a:pPr>
            <a:r>
              <a:rPr lang="en-US" sz="2400" dirty="0"/>
              <a:t>Novela </a:t>
            </a:r>
            <a:r>
              <a:rPr lang="en-US" sz="2400" dirty="0" err="1"/>
              <a:t>bude</a:t>
            </a:r>
            <a:r>
              <a:rPr lang="en-US" sz="2400" dirty="0"/>
              <a:t> </a:t>
            </a:r>
            <a:r>
              <a:rPr lang="en-US" sz="2400" dirty="0" err="1"/>
              <a:t>předložena</a:t>
            </a:r>
            <a:r>
              <a:rPr lang="en-US" sz="2400" dirty="0"/>
              <a:t> </a:t>
            </a:r>
            <a:r>
              <a:rPr lang="en-US" sz="2400" dirty="0" err="1"/>
              <a:t>vládě</a:t>
            </a:r>
            <a:r>
              <a:rPr lang="en-US" sz="2400" dirty="0"/>
              <a:t> </a:t>
            </a:r>
            <a:r>
              <a:rPr lang="cs-CZ" sz="2400" dirty="0"/>
              <a:t>asi </a:t>
            </a:r>
            <a:r>
              <a:rPr lang="en-US" sz="2400" dirty="0"/>
              <a:t>v </a:t>
            </a:r>
            <a:r>
              <a:rPr lang="cs-CZ" sz="2400" dirty="0"/>
              <a:t>květnu</a:t>
            </a:r>
            <a:r>
              <a:rPr lang="en-US" sz="2400" dirty="0"/>
              <a:t>, </a:t>
            </a:r>
            <a:r>
              <a:rPr lang="en-US" sz="2400" dirty="0" err="1"/>
              <a:t>má</a:t>
            </a:r>
            <a:r>
              <a:rPr lang="en-US" sz="2400" dirty="0"/>
              <a:t> </a:t>
            </a:r>
            <a:r>
              <a:rPr lang="en-US" sz="2400" dirty="0" err="1"/>
              <a:t>nabýt</a:t>
            </a:r>
            <a:r>
              <a:rPr lang="en-US" sz="2400" dirty="0"/>
              <a:t> </a:t>
            </a:r>
            <a:r>
              <a:rPr lang="en-US" sz="2400" dirty="0" err="1"/>
              <a:t>účinnosti</a:t>
            </a:r>
            <a:r>
              <a:rPr lang="en-US" sz="2400" dirty="0"/>
              <a:t> 1.1.2027 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1492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E48E7-53F8-26CA-3C7E-F098C87DA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C63043-D9FE-95A8-99FF-7F32F606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Transparentní odměňování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2AABDC-EC57-8ED6-D5D2-75A2ACE57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1" lvl="1" indent="0">
              <a:spcBef>
                <a:spcPts val="0"/>
              </a:spcBef>
              <a:buSzPts val="2000"/>
              <a:buNone/>
            </a:pPr>
            <a:r>
              <a:rPr lang="cs-CZ" sz="2800" b="1" dirty="0"/>
              <a:t>Povinnosti zaměstnavatele</a:t>
            </a:r>
          </a:p>
          <a:p>
            <a:pPr marL="557213" lvl="1" indent="-214312">
              <a:spcBef>
                <a:spcPts val="0"/>
              </a:spcBef>
              <a:buSzPts val="2000"/>
            </a:pPr>
            <a:endParaRPr lang="cs-CZ" sz="2000" dirty="0"/>
          </a:p>
          <a:p>
            <a:pPr marL="557213" lvl="1" indent="-214312">
              <a:spcBef>
                <a:spcPts val="0"/>
              </a:spcBef>
              <a:buSzPts val="2000"/>
            </a:pPr>
            <a:r>
              <a:rPr lang="en-US" sz="2000" dirty="0" err="1"/>
              <a:t>mít</a:t>
            </a:r>
            <a:r>
              <a:rPr lang="en-US" sz="2000" dirty="0"/>
              <a:t> </a:t>
            </a:r>
            <a:r>
              <a:rPr lang="en-US" sz="2000" dirty="0" err="1"/>
              <a:t>systém</a:t>
            </a:r>
            <a:r>
              <a:rPr lang="en-US" sz="2000" dirty="0"/>
              <a:t> </a:t>
            </a:r>
            <a:r>
              <a:rPr lang="en-US" sz="2000" dirty="0" err="1"/>
              <a:t>odměňování</a:t>
            </a:r>
            <a:r>
              <a:rPr lang="en-US" sz="2000" dirty="0"/>
              <a:t> </a:t>
            </a:r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sz="2000" dirty="0" err="1"/>
              <a:t>poskytnout</a:t>
            </a:r>
            <a:r>
              <a:rPr lang="en-US" sz="2000" dirty="0"/>
              <a:t> </a:t>
            </a:r>
            <a:r>
              <a:rPr lang="en-US" sz="2000" dirty="0" err="1"/>
              <a:t>uchazečům</a:t>
            </a:r>
            <a:r>
              <a:rPr lang="en-US" sz="2000" dirty="0"/>
              <a:t> o </a:t>
            </a:r>
            <a:r>
              <a:rPr lang="en-US" sz="2000" dirty="0" err="1"/>
              <a:t>zaměstnání</a:t>
            </a:r>
            <a:r>
              <a:rPr lang="en-US" sz="2000" dirty="0"/>
              <a:t> </a:t>
            </a:r>
            <a:r>
              <a:rPr lang="en-US" sz="2000" dirty="0" err="1"/>
              <a:t>informace</a:t>
            </a:r>
            <a:r>
              <a:rPr lang="en-US" sz="2000" dirty="0"/>
              <a:t> o </a:t>
            </a:r>
            <a:r>
              <a:rPr lang="en-US" sz="2000" dirty="0" err="1"/>
              <a:t>počáteční</a:t>
            </a:r>
            <a:r>
              <a:rPr lang="en-US" sz="2000" dirty="0"/>
              <a:t> </a:t>
            </a:r>
            <a:r>
              <a:rPr lang="en-US" sz="2000" dirty="0" err="1"/>
              <a:t>mzdě</a:t>
            </a:r>
            <a:endParaRPr lang="en-US" sz="2000" dirty="0"/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sz="2000" dirty="0" err="1"/>
              <a:t>nedotazovat</a:t>
            </a:r>
            <a:r>
              <a:rPr lang="en-US" sz="2000" dirty="0"/>
              <a:t> se </a:t>
            </a:r>
            <a:r>
              <a:rPr lang="en-US" sz="2000" dirty="0" err="1"/>
              <a:t>uchazečů</a:t>
            </a:r>
            <a:r>
              <a:rPr lang="en-US" sz="2000" dirty="0"/>
              <a:t> o </a:t>
            </a:r>
            <a:r>
              <a:rPr lang="en-US" sz="2000" dirty="0" err="1"/>
              <a:t>zaměstnání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historii</a:t>
            </a:r>
            <a:r>
              <a:rPr lang="en-US" sz="2000" dirty="0"/>
              <a:t> </a:t>
            </a:r>
            <a:r>
              <a:rPr lang="en-US" sz="2000" dirty="0" err="1"/>
              <a:t>odm</a:t>
            </a:r>
            <a:r>
              <a:rPr lang="cs-CZ" sz="2000" dirty="0" err="1"/>
              <a:t>ěňování</a:t>
            </a:r>
            <a:endParaRPr lang="en-US" sz="2000" dirty="0"/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sz="2000" dirty="0" err="1"/>
              <a:t>zajistit</a:t>
            </a:r>
            <a:r>
              <a:rPr lang="en-US" sz="2000" dirty="0"/>
              <a:t> </a:t>
            </a:r>
            <a:r>
              <a:rPr lang="en-US" sz="2000" dirty="0" err="1"/>
              <a:t>genderově</a:t>
            </a:r>
            <a:r>
              <a:rPr lang="en-US" sz="2000" dirty="0"/>
              <a:t> </a:t>
            </a:r>
            <a:r>
              <a:rPr lang="en-US" sz="2000" dirty="0" err="1"/>
              <a:t>neutrální</a:t>
            </a:r>
            <a:r>
              <a:rPr lang="en-US" sz="2000" dirty="0"/>
              <a:t> </a:t>
            </a:r>
            <a:r>
              <a:rPr lang="en-US" sz="2000" dirty="0" err="1"/>
              <a:t>inzerci</a:t>
            </a:r>
            <a:r>
              <a:rPr lang="en-US" sz="2000" dirty="0"/>
              <a:t> a </a:t>
            </a:r>
            <a:r>
              <a:rPr lang="en-US" sz="2000" dirty="0" err="1"/>
              <a:t>nediskriminační</a:t>
            </a:r>
            <a:r>
              <a:rPr lang="en-US" sz="2000" dirty="0"/>
              <a:t> </a:t>
            </a:r>
            <a:r>
              <a:rPr lang="en-US" sz="2000" dirty="0" err="1"/>
              <a:t>postupy</a:t>
            </a:r>
            <a:r>
              <a:rPr lang="en-US" sz="2000" dirty="0"/>
              <a:t> </a:t>
            </a:r>
            <a:r>
              <a:rPr lang="en-US" sz="2000" dirty="0" err="1"/>
              <a:t>náboru</a:t>
            </a:r>
            <a:r>
              <a:rPr lang="en-US" sz="2000" dirty="0"/>
              <a:t> </a:t>
            </a:r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sz="2000" dirty="0" err="1"/>
              <a:t>zajistit</a:t>
            </a:r>
            <a:r>
              <a:rPr lang="en-US" sz="2000" dirty="0"/>
              <a:t> </a:t>
            </a:r>
            <a:r>
              <a:rPr lang="cs-CZ" sz="2000" dirty="0"/>
              <a:t>zaměstnancům</a:t>
            </a:r>
            <a:r>
              <a:rPr lang="en-US" sz="2000" dirty="0"/>
              <a:t> </a:t>
            </a:r>
            <a:r>
              <a:rPr lang="en-US" sz="2000" dirty="0" err="1"/>
              <a:t>snadný</a:t>
            </a:r>
            <a:r>
              <a:rPr lang="en-US" sz="2000" dirty="0"/>
              <a:t> </a:t>
            </a:r>
            <a:r>
              <a:rPr lang="en-US" sz="2000" dirty="0" err="1"/>
              <a:t>přístup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kritériím</a:t>
            </a:r>
            <a:r>
              <a:rPr lang="en-US" sz="2000" dirty="0"/>
              <a:t> pro </a:t>
            </a:r>
            <a:r>
              <a:rPr lang="en-US" sz="2000" dirty="0" err="1"/>
              <a:t>stanovení</a:t>
            </a:r>
            <a:r>
              <a:rPr lang="en-US" sz="2000" dirty="0"/>
              <a:t> </a:t>
            </a:r>
            <a:r>
              <a:rPr lang="cs-CZ" sz="2000" dirty="0"/>
              <a:t>všech složek mzdy</a:t>
            </a:r>
            <a:r>
              <a:rPr lang="en-US" sz="2000" dirty="0"/>
              <a:t>, </a:t>
            </a:r>
            <a:r>
              <a:rPr lang="en-US" sz="2000" dirty="0" err="1"/>
              <a:t>která</a:t>
            </a:r>
            <a:r>
              <a:rPr lang="en-US" sz="2000" dirty="0"/>
              <a:t> </a:t>
            </a:r>
            <a:r>
              <a:rPr lang="en-US" sz="2000" dirty="0" err="1"/>
              <a:t>musí</a:t>
            </a:r>
            <a:r>
              <a:rPr lang="en-US" sz="2000" dirty="0"/>
              <a:t> </a:t>
            </a:r>
            <a:r>
              <a:rPr lang="en-US" sz="2000" dirty="0" err="1"/>
              <a:t>být</a:t>
            </a:r>
            <a:r>
              <a:rPr lang="en-US" sz="2000" dirty="0"/>
              <a:t> </a:t>
            </a:r>
            <a:r>
              <a:rPr lang="en-US" sz="2000" dirty="0" err="1"/>
              <a:t>objektivní</a:t>
            </a:r>
            <a:r>
              <a:rPr lang="en-US" sz="2000" dirty="0"/>
              <a:t> a </a:t>
            </a:r>
            <a:r>
              <a:rPr lang="en-US" sz="2000" dirty="0" err="1"/>
              <a:t>genderově</a:t>
            </a:r>
            <a:r>
              <a:rPr lang="en-US" sz="2000" dirty="0"/>
              <a:t> </a:t>
            </a:r>
            <a:r>
              <a:rPr lang="en-US" sz="2000" dirty="0" err="1"/>
              <a:t>neutrální</a:t>
            </a:r>
            <a:endParaRPr lang="en-US" sz="2000" dirty="0"/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sz="2000" dirty="0" err="1"/>
              <a:t>poskytnout</a:t>
            </a:r>
            <a:r>
              <a:rPr lang="en-US" sz="2000" dirty="0"/>
              <a:t> </a:t>
            </a:r>
            <a:r>
              <a:rPr lang="cs-CZ" sz="2000" dirty="0"/>
              <a:t>zaměstnancům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jejich</a:t>
            </a:r>
            <a:r>
              <a:rPr lang="en-US" sz="2000" dirty="0"/>
              <a:t> </a:t>
            </a:r>
            <a:r>
              <a:rPr lang="en-US" sz="2000" dirty="0" err="1"/>
              <a:t>žádost</a:t>
            </a:r>
            <a:r>
              <a:rPr lang="en-US" sz="2000" dirty="0"/>
              <a:t> </a:t>
            </a:r>
            <a:r>
              <a:rPr lang="en-US" sz="2000" dirty="0" err="1"/>
              <a:t>písemnou</a:t>
            </a:r>
            <a:r>
              <a:rPr lang="en-US" sz="2000" dirty="0"/>
              <a:t> </a:t>
            </a:r>
            <a:r>
              <a:rPr lang="en-US" sz="2000" dirty="0" err="1"/>
              <a:t>informaci</a:t>
            </a:r>
            <a:r>
              <a:rPr lang="en-US" sz="2000" dirty="0"/>
              <a:t> o </a:t>
            </a:r>
            <a:r>
              <a:rPr lang="en-US" sz="2000" dirty="0" err="1"/>
              <a:t>jejich</a:t>
            </a:r>
            <a:r>
              <a:rPr lang="en-US" sz="2000" dirty="0"/>
              <a:t> </a:t>
            </a:r>
            <a:r>
              <a:rPr lang="en-US" sz="2000" dirty="0" err="1"/>
              <a:t>individuální</a:t>
            </a:r>
            <a:r>
              <a:rPr lang="en-US" sz="2000" dirty="0"/>
              <a:t> </a:t>
            </a:r>
            <a:r>
              <a:rPr lang="en-US" sz="2000" dirty="0" err="1"/>
              <a:t>úrovni</a:t>
            </a:r>
            <a:r>
              <a:rPr lang="en-US" sz="2000" dirty="0"/>
              <a:t> </a:t>
            </a:r>
            <a:r>
              <a:rPr lang="en-US" sz="2000" dirty="0" err="1"/>
              <a:t>odměny</a:t>
            </a:r>
            <a:r>
              <a:rPr lang="en-US" sz="2000" dirty="0"/>
              <a:t> a o </a:t>
            </a:r>
            <a:r>
              <a:rPr lang="en-US" sz="2000" dirty="0" err="1"/>
              <a:t>průměrných</a:t>
            </a:r>
            <a:r>
              <a:rPr lang="en-US" sz="2000" dirty="0"/>
              <a:t> </a:t>
            </a:r>
            <a:r>
              <a:rPr lang="en-US" sz="2000" dirty="0" err="1"/>
              <a:t>úrovních</a:t>
            </a:r>
            <a:r>
              <a:rPr lang="en-US" sz="2000" dirty="0"/>
              <a:t> </a:t>
            </a:r>
            <a:r>
              <a:rPr lang="en-US" sz="2000" dirty="0" err="1"/>
              <a:t>odměňování</a:t>
            </a:r>
            <a:r>
              <a:rPr lang="en-US" sz="2000" dirty="0"/>
              <a:t> </a:t>
            </a:r>
            <a:r>
              <a:rPr lang="en-US" sz="2000" dirty="0" err="1"/>
              <a:t>dle</a:t>
            </a:r>
            <a:r>
              <a:rPr lang="en-US" sz="2000" dirty="0"/>
              <a:t> </a:t>
            </a:r>
            <a:r>
              <a:rPr lang="en-US" sz="2000" dirty="0" err="1"/>
              <a:t>pohlaví</a:t>
            </a:r>
            <a:r>
              <a:rPr lang="en-US" sz="2000" dirty="0"/>
              <a:t> pro </a:t>
            </a:r>
            <a:r>
              <a:rPr lang="en-US" sz="2000" dirty="0" err="1"/>
              <a:t>kategorie</a:t>
            </a:r>
            <a:r>
              <a:rPr lang="en-US" sz="2000" dirty="0"/>
              <a:t> </a:t>
            </a:r>
            <a:r>
              <a:rPr lang="en-US" sz="2000" dirty="0" err="1"/>
              <a:t>pracovníků</a:t>
            </a:r>
            <a:r>
              <a:rPr lang="en-US" sz="2000" dirty="0"/>
              <a:t>, </a:t>
            </a:r>
            <a:r>
              <a:rPr lang="en-US" sz="2000" dirty="0" err="1"/>
              <a:t>kteří</a:t>
            </a:r>
            <a:r>
              <a:rPr lang="en-US" sz="2000" dirty="0"/>
              <a:t> </a:t>
            </a:r>
            <a:r>
              <a:rPr lang="en-US" sz="2000" dirty="0" err="1"/>
              <a:t>vykonávají</a:t>
            </a:r>
            <a:r>
              <a:rPr lang="en-US" sz="2000" dirty="0"/>
              <a:t> </a:t>
            </a:r>
            <a:r>
              <a:rPr lang="en-US" sz="2000" dirty="0" err="1"/>
              <a:t>stejnou</a:t>
            </a:r>
            <a:r>
              <a:rPr lang="en-US" sz="2000" dirty="0"/>
              <a:t> </a:t>
            </a:r>
            <a:r>
              <a:rPr lang="en-US" sz="2000" dirty="0" err="1"/>
              <a:t>práci</a:t>
            </a:r>
            <a:r>
              <a:rPr lang="en-US" sz="2000" dirty="0"/>
              <a:t> </a:t>
            </a:r>
            <a:r>
              <a:rPr lang="en-US" sz="2000" dirty="0" err="1"/>
              <a:t>nebo</a:t>
            </a:r>
            <a:r>
              <a:rPr lang="en-US" sz="2000" dirty="0"/>
              <a:t> </a:t>
            </a:r>
            <a:r>
              <a:rPr lang="en-US" sz="2000" dirty="0" err="1"/>
              <a:t>práci</a:t>
            </a:r>
            <a:r>
              <a:rPr lang="en-US" sz="2000" dirty="0"/>
              <a:t> </a:t>
            </a:r>
            <a:r>
              <a:rPr lang="en-US" sz="2000" dirty="0" err="1"/>
              <a:t>stejné</a:t>
            </a:r>
            <a:r>
              <a:rPr lang="en-US" sz="2000" dirty="0"/>
              <a:t> </a:t>
            </a:r>
            <a:r>
              <a:rPr lang="en-US" sz="2000" dirty="0" err="1"/>
              <a:t>hodnoty</a:t>
            </a:r>
            <a:r>
              <a:rPr lang="en-US" sz="2000" dirty="0"/>
              <a:t> </a:t>
            </a:r>
            <a:endParaRPr lang="cs-CZ" sz="2000" dirty="0"/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sz="2000" dirty="0" err="1"/>
              <a:t>informovat</a:t>
            </a:r>
            <a:r>
              <a:rPr lang="en-US" sz="2000" dirty="0"/>
              <a:t> </a:t>
            </a:r>
            <a:r>
              <a:rPr lang="cs-CZ" sz="2000" dirty="0"/>
              <a:t>zaměstnance</a:t>
            </a:r>
            <a:r>
              <a:rPr lang="en-US" sz="2000" dirty="0"/>
              <a:t> o </a:t>
            </a:r>
            <a:r>
              <a:rPr lang="en-US" sz="2000" dirty="0" err="1"/>
              <a:t>možnosti</a:t>
            </a:r>
            <a:r>
              <a:rPr lang="en-US" sz="2000" dirty="0"/>
              <a:t> </a:t>
            </a:r>
            <a:r>
              <a:rPr lang="en-US" sz="2000" dirty="0" err="1"/>
              <a:t>žádat</a:t>
            </a:r>
            <a:r>
              <a:rPr lang="en-US" sz="2000" dirty="0"/>
              <a:t> </a:t>
            </a:r>
            <a:r>
              <a:rPr lang="en-US" sz="2000" dirty="0" err="1"/>
              <a:t>výše</a:t>
            </a:r>
            <a:r>
              <a:rPr lang="en-US" sz="2000" dirty="0"/>
              <a:t> </a:t>
            </a:r>
            <a:r>
              <a:rPr lang="en-US" sz="2000" dirty="0" err="1"/>
              <a:t>uvedenou</a:t>
            </a:r>
            <a:r>
              <a:rPr lang="en-US" sz="2000" dirty="0"/>
              <a:t> </a:t>
            </a:r>
            <a:r>
              <a:rPr lang="en-US" sz="2000" dirty="0" err="1"/>
              <a:t>informaci</a:t>
            </a:r>
            <a:endParaRPr lang="en-US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01178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C41B2-7533-9817-500F-1114854C2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9AD302-87BD-5FE2-58FC-F3DB08DA8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Transparentní odměňování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389ABB-EC85-014F-08DD-BFB937ECF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pPr marL="342901" lvl="1" indent="0">
              <a:spcBef>
                <a:spcPts val="0"/>
              </a:spcBef>
              <a:buSzPts val="2000"/>
              <a:buNone/>
            </a:pPr>
            <a:r>
              <a:rPr lang="cs-CZ" sz="2800" b="1" dirty="0"/>
              <a:t>Povinnosti zaměstnavatele</a:t>
            </a:r>
          </a:p>
          <a:p>
            <a:pPr marL="342901" lvl="1" indent="0">
              <a:spcBef>
                <a:spcPts val="0"/>
              </a:spcBef>
              <a:buSzPts val="2000"/>
              <a:buNone/>
            </a:pPr>
            <a:endParaRPr lang="en-US" dirty="0"/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dirty="0" err="1"/>
              <a:t>nebránit</a:t>
            </a:r>
            <a:r>
              <a:rPr lang="en-US" dirty="0"/>
              <a:t> </a:t>
            </a:r>
            <a:r>
              <a:rPr lang="cs-CZ" dirty="0"/>
              <a:t>zaměstnancům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sdělování</a:t>
            </a:r>
            <a:r>
              <a:rPr lang="en-US" dirty="0"/>
              <a:t> </a:t>
            </a:r>
            <a:r>
              <a:rPr lang="en-US" dirty="0" err="1"/>
              <a:t>informace</a:t>
            </a:r>
            <a:r>
              <a:rPr lang="en-US" dirty="0"/>
              <a:t> o </a:t>
            </a:r>
            <a:r>
              <a:rPr lang="en-US" dirty="0" err="1"/>
              <a:t>výši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odměny</a:t>
            </a:r>
            <a:r>
              <a:rPr lang="en-US" dirty="0"/>
              <a:t> </a:t>
            </a:r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dirty="0" err="1"/>
              <a:t>podávat</a:t>
            </a:r>
            <a:r>
              <a:rPr lang="en-US" dirty="0"/>
              <a:t> </a:t>
            </a:r>
            <a:r>
              <a:rPr lang="en-US" dirty="0" err="1"/>
              <a:t>zprávy</a:t>
            </a:r>
            <a:r>
              <a:rPr lang="en-US" dirty="0"/>
              <a:t> o </a:t>
            </a:r>
            <a:r>
              <a:rPr lang="en-US" dirty="0" err="1"/>
              <a:t>rozdílech</a:t>
            </a:r>
            <a:r>
              <a:rPr lang="en-US" dirty="0"/>
              <a:t> v </a:t>
            </a:r>
            <a:r>
              <a:rPr lang="en-US" dirty="0" err="1"/>
              <a:t>odměňování</a:t>
            </a:r>
            <a:r>
              <a:rPr lang="en-US" dirty="0"/>
              <a:t> </a:t>
            </a:r>
            <a:r>
              <a:rPr lang="en-US" dirty="0" err="1"/>
              <a:t>žen</a:t>
            </a:r>
            <a:r>
              <a:rPr lang="en-US" dirty="0"/>
              <a:t> a </a:t>
            </a:r>
            <a:r>
              <a:rPr lang="en-US" dirty="0" err="1"/>
              <a:t>mužů</a:t>
            </a:r>
            <a:r>
              <a:rPr lang="en-US" dirty="0"/>
              <a:t> a </a:t>
            </a:r>
            <a:r>
              <a:rPr lang="en-US" dirty="0" err="1"/>
              <a:t>navazující</a:t>
            </a:r>
            <a:r>
              <a:rPr lang="en-US" dirty="0"/>
              <a:t> </a:t>
            </a:r>
            <a:r>
              <a:rPr lang="en-US" dirty="0" err="1"/>
              <a:t>povinnosti</a:t>
            </a:r>
            <a:r>
              <a:rPr lang="en-US" dirty="0"/>
              <a:t> a </a:t>
            </a:r>
            <a:r>
              <a:rPr lang="en-US" dirty="0" err="1"/>
              <a:t>případně</a:t>
            </a:r>
            <a:r>
              <a:rPr lang="en-US" dirty="0"/>
              <a:t> </a:t>
            </a:r>
            <a:r>
              <a:rPr lang="en-US" dirty="0" err="1"/>
              <a:t>provést</a:t>
            </a:r>
            <a:r>
              <a:rPr lang="en-US" dirty="0"/>
              <a:t> </a:t>
            </a:r>
            <a:r>
              <a:rPr lang="en-US" dirty="0" err="1"/>
              <a:t>společné</a:t>
            </a:r>
            <a:r>
              <a:rPr lang="en-US" dirty="0"/>
              <a:t> </a:t>
            </a:r>
            <a:r>
              <a:rPr lang="en-US" dirty="0" err="1"/>
              <a:t>posouzení</a:t>
            </a:r>
            <a:r>
              <a:rPr lang="en-US" dirty="0"/>
              <a:t> </a:t>
            </a:r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dirty="0" err="1"/>
              <a:t>nahradit</a:t>
            </a:r>
            <a:r>
              <a:rPr lang="en-US" dirty="0"/>
              <a:t> </a:t>
            </a:r>
            <a:r>
              <a:rPr lang="en-US" dirty="0" err="1"/>
              <a:t>škodu</a:t>
            </a:r>
            <a:r>
              <a:rPr lang="en-US" dirty="0"/>
              <a:t> v </a:t>
            </a:r>
            <a:r>
              <a:rPr lang="en-US" dirty="0" err="1"/>
              <a:t>případě</a:t>
            </a:r>
            <a:r>
              <a:rPr lang="en-US" dirty="0"/>
              <a:t> </a:t>
            </a:r>
            <a:r>
              <a:rPr lang="en-US" dirty="0" err="1"/>
              <a:t>porušení</a:t>
            </a:r>
            <a:r>
              <a:rPr lang="en-US" dirty="0"/>
              <a:t> </a:t>
            </a:r>
            <a:r>
              <a:rPr lang="en-US" dirty="0" err="1"/>
              <a:t>povinností</a:t>
            </a:r>
            <a:r>
              <a:rPr lang="en-US" dirty="0"/>
              <a:t> </a:t>
            </a:r>
            <a:r>
              <a:rPr lang="en-US" dirty="0" err="1"/>
              <a:t>týkajících</a:t>
            </a:r>
            <a:r>
              <a:rPr lang="en-US" dirty="0"/>
              <a:t> se </a:t>
            </a:r>
            <a:r>
              <a:rPr lang="en-US" dirty="0" err="1"/>
              <a:t>zásady</a:t>
            </a:r>
            <a:r>
              <a:rPr lang="en-US" dirty="0"/>
              <a:t> </a:t>
            </a:r>
            <a:r>
              <a:rPr lang="en-US" dirty="0" err="1"/>
              <a:t>stejné</a:t>
            </a:r>
            <a:r>
              <a:rPr lang="en-US" dirty="0"/>
              <a:t> </a:t>
            </a:r>
            <a:r>
              <a:rPr lang="en-US" dirty="0" err="1"/>
              <a:t>odměny</a:t>
            </a:r>
            <a:r>
              <a:rPr lang="en-US" dirty="0"/>
              <a:t> </a:t>
            </a:r>
          </a:p>
          <a:p>
            <a:pPr marL="557213" lvl="1" indent="-214312">
              <a:spcBef>
                <a:spcPts val="450"/>
              </a:spcBef>
              <a:buSzPts val="2000"/>
            </a:pPr>
            <a:r>
              <a:rPr lang="en-US" dirty="0" err="1"/>
              <a:t>nepronásledovat</a:t>
            </a:r>
            <a:r>
              <a:rPr lang="en-US" dirty="0"/>
              <a:t> </a:t>
            </a:r>
            <a:r>
              <a:rPr lang="cs-CZ" dirty="0"/>
              <a:t>zaměstnance</a:t>
            </a:r>
            <a:r>
              <a:rPr lang="en-US" dirty="0"/>
              <a:t> v </a:t>
            </a:r>
            <a:r>
              <a:rPr lang="en-US" dirty="0" err="1"/>
              <a:t>reakci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jejich</a:t>
            </a:r>
            <a:r>
              <a:rPr lang="en-US" dirty="0"/>
              <a:t> </a:t>
            </a:r>
            <a:r>
              <a:rPr lang="en-US" dirty="0" err="1"/>
              <a:t>stížnost</a:t>
            </a:r>
            <a:r>
              <a:rPr lang="en-US" dirty="0"/>
              <a:t>, </a:t>
            </a:r>
            <a:r>
              <a:rPr lang="cs-CZ" dirty="0"/>
              <a:t>popř. další právní kroky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</a:t>
            </a:r>
            <a:r>
              <a:rPr lang="en-US" dirty="0" err="1"/>
              <a:t>byly</a:t>
            </a:r>
            <a:r>
              <a:rPr lang="en-US" dirty="0"/>
              <a:t> </a:t>
            </a:r>
            <a:r>
              <a:rPr lang="en-US" dirty="0" err="1"/>
              <a:t>uplatněny</a:t>
            </a:r>
            <a:r>
              <a:rPr lang="en-US" dirty="0"/>
              <a:t> za </a:t>
            </a:r>
            <a:r>
              <a:rPr lang="en-US" dirty="0" err="1"/>
              <a:t>účelem</a:t>
            </a:r>
            <a:r>
              <a:rPr lang="en-US" dirty="0"/>
              <a:t> </a:t>
            </a:r>
            <a:r>
              <a:rPr lang="en-US" dirty="0" err="1"/>
              <a:t>prosadit</a:t>
            </a:r>
            <a:r>
              <a:rPr lang="en-US" dirty="0"/>
              <a:t> </a:t>
            </a:r>
            <a:r>
              <a:rPr lang="en-US" dirty="0" err="1"/>
              <a:t>práva</a:t>
            </a:r>
            <a:r>
              <a:rPr lang="en-US" dirty="0"/>
              <a:t> </a:t>
            </a:r>
            <a:r>
              <a:rPr lang="en-US" dirty="0" err="1"/>
              <a:t>ohledně</a:t>
            </a:r>
            <a:r>
              <a:rPr lang="en-US" dirty="0"/>
              <a:t> </a:t>
            </a:r>
            <a:r>
              <a:rPr lang="en-US" dirty="0" err="1"/>
              <a:t>zásady</a:t>
            </a:r>
            <a:r>
              <a:rPr lang="en-US" dirty="0"/>
              <a:t> </a:t>
            </a:r>
            <a:r>
              <a:rPr lang="en-US" dirty="0" err="1"/>
              <a:t>stejné</a:t>
            </a:r>
            <a:r>
              <a:rPr lang="en-US" dirty="0"/>
              <a:t> </a:t>
            </a:r>
            <a:r>
              <a:rPr lang="en-US" dirty="0" err="1"/>
              <a:t>odměny</a:t>
            </a:r>
            <a:r>
              <a:rPr lang="en-US" dirty="0"/>
              <a:t>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62064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47365-28BA-232E-7A35-E40D64BE1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5267D0-7BC1-D663-343C-ACF081EEA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Transparentní odměňování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F7507E-41D9-FBFB-0743-0BEF03289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SzPct val="100000"/>
              <a:buNone/>
            </a:pPr>
            <a:r>
              <a:rPr lang="en-US" b="1" dirty="0" err="1"/>
              <a:t>Právo</a:t>
            </a:r>
            <a:r>
              <a:rPr lang="en-US" b="1" dirty="0"/>
              <a:t> </a:t>
            </a:r>
            <a:r>
              <a:rPr lang="en-US" b="1" dirty="0" err="1"/>
              <a:t>uchazeče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informace</a:t>
            </a:r>
            <a:r>
              <a:rPr lang="en-US" b="1" dirty="0"/>
              <a:t>:</a:t>
            </a:r>
            <a:endParaRPr lang="en-US" dirty="0"/>
          </a:p>
          <a:p>
            <a:pPr lvl="0">
              <a:buSzPct val="100000"/>
            </a:pPr>
            <a:r>
              <a:rPr lang="cs-CZ" dirty="0"/>
              <a:t>O p</a:t>
            </a:r>
            <a:r>
              <a:rPr lang="en-US" dirty="0" err="1"/>
              <a:t>očáteční</a:t>
            </a:r>
            <a:r>
              <a:rPr lang="en-US" dirty="0"/>
              <a:t> </a:t>
            </a:r>
            <a:r>
              <a:rPr lang="en-US" dirty="0" err="1"/>
              <a:t>odměně</a:t>
            </a:r>
            <a:r>
              <a:rPr lang="cs-CZ" dirty="0"/>
              <a:t> – nástupní plat</a:t>
            </a:r>
            <a:r>
              <a:rPr lang="en-US" dirty="0"/>
              <a:t> </a:t>
            </a:r>
          </a:p>
          <a:p>
            <a:pPr lvl="0">
              <a:buSzPct val="100000"/>
            </a:pPr>
            <a:r>
              <a:rPr lang="en-US" dirty="0"/>
              <a:t>Ve </a:t>
            </a:r>
            <a:r>
              <a:rPr lang="en-US" dirty="0" err="1"/>
              <a:t>zveřejněném</a:t>
            </a:r>
            <a:r>
              <a:rPr lang="en-US" dirty="0"/>
              <a:t> </a:t>
            </a:r>
            <a:r>
              <a:rPr lang="en-US" dirty="0" err="1"/>
              <a:t>oznámení</a:t>
            </a:r>
            <a:r>
              <a:rPr lang="en-US" dirty="0"/>
              <a:t> o </a:t>
            </a:r>
            <a:r>
              <a:rPr lang="en-US" dirty="0" err="1"/>
              <a:t>volném</a:t>
            </a:r>
            <a:r>
              <a:rPr lang="en-US" dirty="0"/>
              <a:t> </a:t>
            </a:r>
            <a:r>
              <a:rPr lang="cs-CZ" dirty="0"/>
              <a:t>pracovním </a:t>
            </a:r>
            <a:r>
              <a:rPr lang="en-US" dirty="0" err="1"/>
              <a:t>místě</a:t>
            </a:r>
            <a:r>
              <a:rPr lang="cs-CZ" dirty="0"/>
              <a:t>, p</a:t>
            </a:r>
            <a:r>
              <a:rPr lang="en-US" dirty="0" err="1"/>
              <a:t>řed</a:t>
            </a:r>
            <a:r>
              <a:rPr lang="en-US" dirty="0"/>
              <a:t> </a:t>
            </a:r>
            <a:r>
              <a:rPr lang="en-US" dirty="0" err="1"/>
              <a:t>pohovorem</a:t>
            </a:r>
            <a:r>
              <a:rPr lang="cs-CZ" dirty="0"/>
              <a:t> ne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jiným</a:t>
            </a:r>
            <a:r>
              <a:rPr lang="en-US" dirty="0"/>
              <a:t> </a:t>
            </a:r>
            <a:r>
              <a:rPr lang="en-US" dirty="0" err="1"/>
              <a:t>způsobem</a:t>
            </a:r>
            <a:r>
              <a:rPr lang="cs-CZ" dirty="0"/>
              <a:t>, ale vždy </a:t>
            </a:r>
            <a:r>
              <a:rPr lang="cs-CZ" u="sng" dirty="0"/>
              <a:t>před zahájením jednání o uzavřen pracovní smlouvy</a:t>
            </a:r>
          </a:p>
          <a:p>
            <a:pPr marL="0" lvl="0" indent="0">
              <a:buSzPct val="100000"/>
              <a:buNone/>
            </a:pPr>
            <a:endParaRPr lang="cs-CZ" dirty="0"/>
          </a:p>
          <a:p>
            <a:pPr lvl="0">
              <a:buSzPct val="100000"/>
            </a:pPr>
            <a:endParaRPr lang="en-US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417603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3099</TotalTime>
  <Words>627</Words>
  <Application>Microsoft Office PowerPoint</Application>
  <PresentationFormat>Předvádění na obrazovce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Motiv Office</vt:lpstr>
      <vt:lpstr>Právní okénko</vt:lpstr>
      <vt:lpstr>Termíny porad </vt:lpstr>
      <vt:lpstr> Maturita - certifikáty</vt:lpstr>
      <vt:lpstr>„Dětský certifikát“</vt:lpstr>
      <vt:lpstr>„Dětský certifikát“</vt:lpstr>
      <vt:lpstr>Transparentní odměňování</vt:lpstr>
      <vt:lpstr>Transparentní odměňování</vt:lpstr>
      <vt:lpstr>Transparentní odměňování</vt:lpstr>
      <vt:lpstr>Transparentní odměňování</vt:lpstr>
      <vt:lpstr>Transparentní odměňování</vt:lpstr>
      <vt:lpstr>Transparentní odměňování</vt:lpstr>
      <vt:lpstr>Transparentní odměňování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28</cp:revision>
  <cp:lastPrinted>2025-04-02T15:03:33Z</cp:lastPrinted>
  <dcterms:created xsi:type="dcterms:W3CDTF">2023-03-08T15:30:40Z</dcterms:created>
  <dcterms:modified xsi:type="dcterms:W3CDTF">2026-04-29T06:07:58Z</dcterms:modified>
</cp:coreProperties>
</file>