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98" r:id="rId2"/>
    <p:sldId id="373" r:id="rId3"/>
    <p:sldId id="383" r:id="rId4"/>
    <p:sldId id="374" r:id="rId5"/>
    <p:sldId id="390" r:id="rId6"/>
    <p:sldId id="393" r:id="rId7"/>
    <p:sldId id="376" r:id="rId8"/>
    <p:sldId id="377" r:id="rId9"/>
    <p:sldId id="385" r:id="rId1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3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9159" y="766575"/>
            <a:ext cx="7504611" cy="1541417"/>
          </a:xfrm>
        </p:spPr>
        <p:txBody>
          <a:bodyPr>
            <a:noAutofit/>
          </a:bodyPr>
          <a:lstStyle/>
          <a:p>
            <a:r>
              <a:rPr lang="cs-CZ" sz="4800" b="1" dirty="0">
                <a:solidFill>
                  <a:srgbClr val="FF0000"/>
                </a:solidFill>
              </a:rPr>
              <a:t>EKONOMICKÁ ČÁST</a:t>
            </a:r>
            <a:br>
              <a:rPr lang="cs-CZ" sz="4800" b="1" dirty="0">
                <a:solidFill>
                  <a:srgbClr val="FF0000"/>
                </a:solidFill>
              </a:rPr>
            </a:br>
            <a:r>
              <a:rPr lang="cs-CZ" sz="4800" b="1" dirty="0">
                <a:solidFill>
                  <a:srgbClr val="FF0000"/>
                </a:solidFill>
              </a:rPr>
              <a:t>(oddělení nepřímých nákladů)</a:t>
            </a:r>
            <a:endParaRPr lang="cs-CZ" sz="4800" b="1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7C664B2-350A-F404-AD78-4BF29B95424E}"/>
              </a:ext>
            </a:extLst>
          </p:cNvPr>
          <p:cNvSpPr txBox="1"/>
          <p:nvPr/>
        </p:nvSpPr>
        <p:spPr>
          <a:xfrm>
            <a:off x="2039983" y="3213352"/>
            <a:ext cx="506403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1400" b="1" dirty="0"/>
              <a:t>Ing. Michaela Stříbrná</a:t>
            </a:r>
          </a:p>
          <a:p>
            <a:pPr algn="ctr"/>
            <a:r>
              <a:rPr lang="cs-CZ" sz="1400" dirty="0"/>
              <a:t>vedoucí oddělení financování nepřímých nákladů</a:t>
            </a:r>
          </a:p>
          <a:p>
            <a:pPr algn="ctr"/>
            <a:r>
              <a:rPr lang="cs-CZ" sz="1400" dirty="0"/>
              <a:t>(michaela.stribrna@kraj-lbc.cz)</a:t>
            </a:r>
          </a:p>
        </p:txBody>
      </p:sp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3EE3A18A-6196-E3B9-59FF-17B2482093A4}"/>
              </a:ext>
            </a:extLst>
          </p:cNvPr>
          <p:cNvSpPr txBox="1"/>
          <p:nvPr/>
        </p:nvSpPr>
        <p:spPr>
          <a:xfrm>
            <a:off x="256109" y="601161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1"/>
                </a:solidFill>
              </a:rPr>
              <a:t>Porada ředitelů škol a školských zařízení zřizovaných LK Ekonomická část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E66E89B8-ECE7-09BA-0FFF-EE8E7007C538}"/>
              </a:ext>
            </a:extLst>
          </p:cNvPr>
          <p:cNvSpPr/>
          <p:nvPr/>
        </p:nvSpPr>
        <p:spPr>
          <a:xfrm>
            <a:off x="7829006" y="6170632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29. dubna 2026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124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755576" y="360295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endParaRPr lang="cs-CZ" alt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>
              <a:defRPr/>
            </a:pPr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Účetní závěrky a výsledky hospodaření za rok 2025</a:t>
            </a: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161AC65-DEC2-4719-7F49-267A96DA81AF}"/>
              </a:ext>
            </a:extLst>
          </p:cNvPr>
          <p:cNvSpPr txBox="1"/>
          <p:nvPr/>
        </p:nvSpPr>
        <p:spPr>
          <a:xfrm>
            <a:off x="708718" y="1520891"/>
            <a:ext cx="763284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cs-CZ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cs-CZ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účetní závěrky za rok 2025</a:t>
            </a: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 (vč. výsledků hospodaření) byly schváleny radou kraje </a:t>
            </a: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dne </a:t>
            </a:r>
            <a:r>
              <a:rPr lang="cs-CZ" b="1" u="sng" dirty="0">
                <a:latin typeface="Verdana" panose="020B0604030504040204" pitchFamily="34" charset="0"/>
                <a:ea typeface="Verdana" panose="020B0604030504040204" pitchFamily="34" charset="0"/>
              </a:rPr>
              <a:t>7. 4.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finanční dokumenty na rok 2026 </a:t>
            </a: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byly schváleny radou kraje </a:t>
            </a: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dne </a:t>
            </a:r>
            <a:r>
              <a:rPr lang="cs-CZ" b="1" u="sng" dirty="0">
                <a:latin typeface="Verdana" panose="020B0604030504040204" pitchFamily="34" charset="0"/>
                <a:ea typeface="Verdana" panose="020B0604030504040204" pitchFamily="34" charset="0"/>
              </a:rPr>
              <a:t>21. 4. </a:t>
            </a:r>
          </a:p>
        </p:txBody>
      </p:sp>
    </p:spTree>
    <p:extLst>
      <p:ext uri="{BB962C8B-B14F-4D97-AF65-F5344CB8AC3E}">
        <p14:creationId xmlns:p14="http://schemas.microsoft.com/office/powerpoint/2010/main" val="2247691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Výsledky hospodaření za rok 2025</a:t>
            </a: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2B1E85A6-8580-3EEC-47AD-263D46527B40}"/>
              </a:ext>
            </a:extLst>
          </p:cNvPr>
          <p:cNvSpPr txBox="1"/>
          <p:nvPr/>
        </p:nvSpPr>
        <p:spPr>
          <a:xfrm>
            <a:off x="755779" y="1520785"/>
            <a:ext cx="7977673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57 příspěvkových organizací OŠMTS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cs-CZ" altLang="cs-CZ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200" b="1" dirty="0">
                <a:latin typeface="Verdana" panose="020B0604030504040204" pitchFamily="34" charset="0"/>
                <a:ea typeface="Verdana" panose="020B0604030504040204" pitchFamily="34" charset="0"/>
              </a:rPr>
              <a:t>zisk –  51 PO ve výši: 27.576.299,80 </a:t>
            </a:r>
            <a:r>
              <a:rPr lang="cs-CZ" altLang="cs-CZ" sz="2200" b="1" dirty="0">
                <a:solidFill>
                  <a:srgbClr val="2929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Kč </a:t>
            </a:r>
          </a:p>
          <a:p>
            <a:pPr marL="1828800" lvl="4" indent="0" eaLnBrk="1" hangingPunct="1">
              <a:buNone/>
              <a:defRPr/>
            </a:pPr>
            <a:r>
              <a:rPr lang="cs-CZ" altLang="cs-CZ" sz="2200" b="1" dirty="0">
                <a:solidFill>
                  <a:srgbClr val="2929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(po zdanění)</a:t>
            </a:r>
          </a:p>
          <a:p>
            <a:pPr marL="1828800" lvl="4" indent="0" eaLnBrk="1" hangingPunct="1">
              <a:buNone/>
              <a:defRPr/>
            </a:pPr>
            <a:endParaRPr lang="cs-CZ" altLang="cs-CZ" sz="2200" b="1" dirty="0">
              <a:solidFill>
                <a:srgbClr val="292929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vyrovnaný výsledek hospodaření (0 Kč): 5 PO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cs-CZ" alt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ztráta – 1 PO ve výši: -64 162,99 Kč</a:t>
            </a:r>
          </a:p>
          <a:p>
            <a:pPr lvl="1" eaLnBrk="1" hangingPunct="1">
              <a:defRPr/>
            </a:pPr>
            <a:endParaRPr lang="cs-CZ" alt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cs-CZ" alt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ztráta v hlavní činnosti ve výši –226.711,64 Kč (3 PO)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0478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273247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alt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Peněžní fondy - stav konec roku 2025</a:t>
            </a: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0217169E-858F-F6F3-B687-9D0C5111D37A}"/>
              </a:ext>
            </a:extLst>
          </p:cNvPr>
          <p:cNvSpPr txBox="1"/>
          <p:nvPr/>
        </p:nvSpPr>
        <p:spPr>
          <a:xfrm>
            <a:off x="839755" y="1166843"/>
            <a:ext cx="763284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>
              <a:solidFill>
                <a:srgbClr val="292929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>
              <a:solidFill>
                <a:srgbClr val="292929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>
                <a:solidFill>
                  <a:srgbClr val="2929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Peněžní fondy - účetní stav k 31.12.2025 </a:t>
            </a: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(po přídělu zlepšeného HV za r. 2025)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Rezervní fond: 175.882.291,39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Fond investic:  103.042.256,27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Fond odměn:     14.508.672,28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/>
              <a:t>	</a:t>
            </a:r>
            <a:r>
              <a:rPr lang="cs-CZ" altLang="cs-CZ" b="1" dirty="0">
                <a:latin typeface="Verdana" panose="020B0604030504040204" pitchFamily="34" charset="0"/>
                <a:ea typeface="Verdana" panose="020B0604030504040204" pitchFamily="34" charset="0"/>
              </a:rPr>
              <a:t>CELKEM:		293.433.219,94 Kč</a:t>
            </a:r>
          </a:p>
        </p:txBody>
      </p:sp>
    </p:spTree>
    <p:extLst>
      <p:ext uri="{BB962C8B-B14F-4D97-AF65-F5344CB8AC3E}">
        <p14:creationId xmlns:p14="http://schemas.microsoft.com/office/powerpoint/2010/main" val="2998163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2561CF-D9C1-E7E4-559B-65467A16E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0306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4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altLang="cs-CZ" sz="2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akce pro rok 2026</a:t>
            </a:r>
            <a:br>
              <a:rPr lang="cs-CZ" altLang="cs-CZ" sz="2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cs-CZ" sz="18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FAB51E33-13D0-DADA-BDD6-CC84113E1E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076" y="1115432"/>
            <a:ext cx="7596274" cy="5255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556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BBA9D6DD-DC1F-6E1F-1C12-8E435579E5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6757097"/>
              </p:ext>
            </p:extLst>
          </p:nvPr>
        </p:nvGraphicFramePr>
        <p:xfrm>
          <a:off x="997526" y="912386"/>
          <a:ext cx="7192783" cy="48177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6694">
                  <a:extLst>
                    <a:ext uri="{9D8B030D-6E8A-4147-A177-3AD203B41FA5}">
                      <a16:colId xmlns:a16="http://schemas.microsoft.com/office/drawing/2014/main" val="15519085"/>
                    </a:ext>
                  </a:extLst>
                </a:gridCol>
                <a:gridCol w="1336089">
                  <a:extLst>
                    <a:ext uri="{9D8B030D-6E8A-4147-A177-3AD203B41FA5}">
                      <a16:colId xmlns:a16="http://schemas.microsoft.com/office/drawing/2014/main" val="648110126"/>
                    </a:ext>
                  </a:extLst>
                </a:gridCol>
              </a:tblGrid>
              <a:tr h="503532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Gymnázium, Česká Lípa – Rekonstrukce hřiště</a:t>
                      </a:r>
                      <a:endParaRPr lang="cs-CZ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30 500 000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211002064"/>
                  </a:ext>
                </a:extLst>
              </a:tr>
              <a:tr h="50353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SPŠ Česká Lípa – Rekonstrukce kuchyně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57 600 000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279897011"/>
                  </a:ext>
                </a:extLst>
              </a:tr>
              <a:tr h="289645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Dětský domov, Jablonec n/N – Rekonstrukce objektu Pasecká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34 550 000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4227562109"/>
                  </a:ext>
                </a:extLst>
              </a:tr>
              <a:tr h="503532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Střední odborná škola, Liberec – Oprava fasády internátu vč. výměny otvorových výplní 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32 000 000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808975048"/>
                  </a:ext>
                </a:extLst>
              </a:tr>
              <a:tr h="503532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SŠ gastronomie a služeb, Liberec – Vybudování školní jídelny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36 120 000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341612510"/>
                  </a:ext>
                </a:extLst>
              </a:tr>
              <a:tr h="49985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Gymnázium a SZŠ, Jilemnice – Rekonstrukce tělocvičny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32 000 000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4044884591"/>
                  </a:ext>
                </a:extLst>
              </a:tr>
              <a:tr h="503532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škola strojní, stavební a dopravní, Liberec – Rekonstrukce střechy – objekt Letná, Liberec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213540759"/>
                  </a:ext>
                </a:extLst>
              </a:tr>
              <a:tr h="503532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Střední škola strojní, stavební a dopravní, Liberec – Vybudování učebny TZB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498765847"/>
                  </a:ext>
                </a:extLst>
              </a:tr>
              <a:tr h="503532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Střední uměleckoprůmyslová škola a VOŠ, Jablonec n/N – Úhrada nájemného za prostory na období 2026-2028 (Memorandum)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2 850 000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39333887"/>
                  </a:ext>
                </a:extLst>
              </a:tr>
              <a:tr h="503532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Střední průmyslová škola a VOŠ, Liberec – Výměna otvorových výplní – objekt Tyršova, Liberec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172152813"/>
                  </a:ext>
                </a:extLst>
              </a:tr>
            </a:tbl>
          </a:graphicData>
        </a:graphic>
      </p:graphicFrame>
      <p:sp>
        <p:nvSpPr>
          <p:cNvPr id="8" name="Nadpis 7">
            <a:extLst>
              <a:ext uri="{FF2B5EF4-FFF2-40B4-BE49-F238E27FC236}">
                <a16:creationId xmlns:a16="http://schemas.microsoft.com/office/drawing/2014/main" id="{5D60AB7D-78CD-E26C-4B2E-4964DD8B5BE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529203"/>
            <a:ext cx="7886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altLang="cs-CZ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akce pro rok 2026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72916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19B1EEEA-4FC5-BC1C-1548-757208404220}"/>
              </a:ext>
            </a:extLst>
          </p:cNvPr>
          <p:cNvSpPr txBox="1"/>
          <p:nvPr/>
        </p:nvSpPr>
        <p:spPr>
          <a:xfrm>
            <a:off x="485192" y="727789"/>
            <a:ext cx="7772400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ZPRÁVY O ČINNOSTI ORGANIZACE ZA ROK 2025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cs-CZ" alt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cs-CZ" alt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cs-CZ" alt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Termíny individuálního projednávání: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>
                <a:latin typeface="Verdana" panose="020B0604030504040204" pitchFamily="34" charset="0"/>
                <a:ea typeface="Verdana" panose="020B0604030504040204" pitchFamily="34" charset="0"/>
              </a:rPr>
              <a:t>	   </a:t>
            </a:r>
            <a:r>
              <a:rPr lang="cs-CZ" altLang="cs-CZ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středa 27. 5. ,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   čtvrtek 28. 5.,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>
                <a:latin typeface="Verdana" panose="020B0604030504040204" pitchFamily="34" charset="0"/>
                <a:ea typeface="Verdana" panose="020B0604030504040204" pitchFamily="34" charset="0"/>
              </a:rPr>
              <a:t>	   středa 3. 6.,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>
                <a:latin typeface="Verdana" panose="020B0604030504040204" pitchFamily="34" charset="0"/>
                <a:ea typeface="Verdana" panose="020B0604030504040204" pitchFamily="34" charset="0"/>
              </a:rPr>
              <a:t>	   čtvrtek 4. 6.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(4.6. - PPP, SPC, ZŠ a DD)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Časový harmonogram bude rozeslán </a:t>
            </a:r>
            <a:r>
              <a:rPr lang="cs-CZ" altLang="cs-CZ" b="1" dirty="0">
                <a:latin typeface="Verdana" panose="020B0604030504040204" pitchFamily="34" charset="0"/>
                <a:ea typeface="Verdana" panose="020B0604030504040204" pitchFamily="34" charset="0"/>
              </a:rPr>
              <a:t>do 6. 5. 2026</a:t>
            </a:r>
          </a:p>
          <a:p>
            <a:pPr marL="0" indent="0" eaLnBrk="1" hangingPunct="1">
              <a:buNone/>
              <a:defRPr/>
            </a:pPr>
            <a:endParaRPr lang="cs-CZ" altLang="cs-CZ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Nový formát projednávání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561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INFORMACE Z ODDĚLENÍ</a:t>
            </a: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AE0BDE3A-EE04-009A-1EC8-1CDA76D89674}"/>
              </a:ext>
            </a:extLst>
          </p:cNvPr>
          <p:cNvSpPr txBox="1"/>
          <p:nvPr/>
        </p:nvSpPr>
        <p:spPr>
          <a:xfrm>
            <a:off x="611561" y="1859340"/>
            <a:ext cx="7851304" cy="20894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   </a:t>
            </a: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Oblast veřejných zakázek + hlášení havárií</a:t>
            </a:r>
          </a:p>
          <a:p>
            <a:pPr marL="0" indent="0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Ing. Michaela Stříbrná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Ing. Michaela Chomátová – havárie, sběr dat od PO a jejich 		zpracování, veřejné zakázky – 	člen hodnotící komise VZ</a:t>
            </a:r>
          </a:p>
          <a:p>
            <a:pPr marL="0" indent="0">
              <a:buNone/>
            </a:pP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7551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E0BDE3A-EE04-009A-1EC8-1CDA76D89674}"/>
              </a:ext>
            </a:extLst>
          </p:cNvPr>
          <p:cNvSpPr txBox="1"/>
          <p:nvPr/>
        </p:nvSpPr>
        <p:spPr>
          <a:xfrm>
            <a:off x="646348" y="1859340"/>
            <a:ext cx="7851304" cy="1992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Děkuji za pozornost</a:t>
            </a:r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r>
              <a:rPr lang="cs-CZ" b="1" dirty="0"/>
              <a:t>Ing. Michaela Stříbrná</a:t>
            </a:r>
          </a:p>
          <a:p>
            <a:pPr algn="ctr"/>
            <a:r>
              <a:rPr lang="cs-CZ" dirty="0"/>
              <a:t>vedoucí odd. financování nepřímých nákladů</a:t>
            </a:r>
          </a:p>
        </p:txBody>
      </p:sp>
    </p:spTree>
    <p:extLst>
      <p:ext uri="{BB962C8B-B14F-4D97-AF65-F5344CB8AC3E}">
        <p14:creationId xmlns:p14="http://schemas.microsoft.com/office/powerpoint/2010/main" val="362502307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2165</TotalTime>
  <Words>482</Words>
  <Application>Microsoft Office PowerPoint</Application>
  <PresentationFormat>Předvádění na obrazovce (4:3)</PresentationFormat>
  <Paragraphs>91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Verdana</vt:lpstr>
      <vt:lpstr>Wingdings</vt:lpstr>
      <vt:lpstr>Motiv Office</vt:lpstr>
      <vt:lpstr>EKONOMICKÁ ČÁST (oddělení nepřímých nákladů)</vt:lpstr>
      <vt:lpstr>Prezentace aplikace PowerPoint</vt:lpstr>
      <vt:lpstr>Prezentace aplikace PowerPoint</vt:lpstr>
      <vt:lpstr>Prezentace aplikace PowerPoint</vt:lpstr>
      <vt:lpstr> akce pro rok 2026 </vt:lpstr>
      <vt:lpstr>akce pro rok 2026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Stříbrná Michaela</cp:lastModifiedBy>
  <cp:revision>84</cp:revision>
  <cp:lastPrinted>2024-02-12T08:30:58Z</cp:lastPrinted>
  <dcterms:created xsi:type="dcterms:W3CDTF">2023-03-08T15:30:40Z</dcterms:created>
  <dcterms:modified xsi:type="dcterms:W3CDTF">2026-04-29T14:37:44Z</dcterms:modified>
</cp:coreProperties>
</file>